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48"/>
  </p:notesMasterIdLst>
  <p:handoutMasterIdLst>
    <p:handoutMasterId r:id="rId49"/>
  </p:handoutMasterIdLst>
  <p:sldIdLst>
    <p:sldId id="273" r:id="rId2"/>
    <p:sldId id="528" r:id="rId3"/>
    <p:sldId id="529" r:id="rId4"/>
    <p:sldId id="555" r:id="rId5"/>
    <p:sldId id="531" r:id="rId6"/>
    <p:sldId id="556" r:id="rId7"/>
    <p:sldId id="532" r:id="rId8"/>
    <p:sldId id="551" r:id="rId9"/>
    <p:sldId id="552" r:id="rId10"/>
    <p:sldId id="553" r:id="rId11"/>
    <p:sldId id="554" r:id="rId12"/>
    <p:sldId id="533" r:id="rId13"/>
    <p:sldId id="535" r:id="rId14"/>
    <p:sldId id="536" r:id="rId15"/>
    <p:sldId id="538" r:id="rId16"/>
    <p:sldId id="539" r:id="rId17"/>
    <p:sldId id="540" r:id="rId18"/>
    <p:sldId id="541" r:id="rId19"/>
    <p:sldId id="574" r:id="rId20"/>
    <p:sldId id="567" r:id="rId21"/>
    <p:sldId id="568" r:id="rId22"/>
    <p:sldId id="543" r:id="rId23"/>
    <p:sldId id="544" r:id="rId24"/>
    <p:sldId id="545" r:id="rId25"/>
    <p:sldId id="546" r:id="rId26"/>
    <p:sldId id="547" r:id="rId27"/>
    <p:sldId id="569" r:id="rId28"/>
    <p:sldId id="570" r:id="rId29"/>
    <p:sldId id="571" r:id="rId30"/>
    <p:sldId id="572" r:id="rId31"/>
    <p:sldId id="573" r:id="rId32"/>
    <p:sldId id="548" r:id="rId33"/>
    <p:sldId id="549" r:id="rId34"/>
    <p:sldId id="550" r:id="rId35"/>
    <p:sldId id="575" r:id="rId36"/>
    <p:sldId id="576" r:id="rId37"/>
    <p:sldId id="557" r:id="rId38"/>
    <p:sldId id="558" r:id="rId39"/>
    <p:sldId id="559" r:id="rId40"/>
    <p:sldId id="560" r:id="rId41"/>
    <p:sldId id="561" r:id="rId42"/>
    <p:sldId id="562" r:id="rId43"/>
    <p:sldId id="563" r:id="rId44"/>
    <p:sldId id="564" r:id="rId45"/>
    <p:sldId id="565" r:id="rId46"/>
    <p:sldId id="566" r:id="rId47"/>
  </p:sldIdLst>
  <p:sldSz cx="9144000" cy="6858000" type="screen4x3"/>
  <p:notesSz cx="6735763" cy="9866313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08">
          <p15:clr>
            <a:srgbClr val="A4A3A4"/>
          </p15:clr>
        </p15:guide>
        <p15:guide id="2" pos="2122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200"/>
    <a:srgbClr val="BBE0E3"/>
    <a:srgbClr val="009900"/>
    <a:srgbClr val="A1BE94"/>
    <a:srgbClr val="33CCFF"/>
    <a:srgbClr val="808000"/>
    <a:srgbClr val="336600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490" autoAdjust="0"/>
  </p:normalViewPr>
  <p:slideViewPr>
    <p:cSldViewPr>
      <p:cViewPr varScale="1">
        <p:scale>
          <a:sx n="90" d="100"/>
          <a:sy n="90" d="100"/>
        </p:scale>
        <p:origin x="90" y="298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0" d="100"/>
          <a:sy n="80" d="100"/>
        </p:scale>
        <p:origin x="-2124" y="-84"/>
      </p:cViewPr>
      <p:guideLst>
        <p:guide orient="horz" pos="3108"/>
        <p:guide pos="2122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2919565" cy="4933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056" tIns="45528" rIns="91056" bIns="45528" numCol="1" anchor="t" anchorCtr="0" compatLnSpc="1">
            <a:prstTxWarp prst="textNoShape">
              <a:avLst/>
            </a:prstTxWarp>
          </a:bodyPr>
          <a:lstStyle>
            <a:lvl1pPr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4541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14627" y="1"/>
            <a:ext cx="2919565" cy="4933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056" tIns="45528" rIns="91056" bIns="45528" numCol="1" anchor="t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4541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371412"/>
            <a:ext cx="2919565" cy="4933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056" tIns="45528" rIns="91056" bIns="45528" numCol="1" anchor="b" anchorCtr="0" compatLnSpc="1">
            <a:prstTxWarp prst="textNoShape">
              <a:avLst/>
            </a:prstTxWarp>
          </a:bodyPr>
          <a:lstStyle>
            <a:lvl1pPr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4541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14627" y="9371412"/>
            <a:ext cx="2919565" cy="4933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056" tIns="45528" rIns="91056" bIns="45528" numCol="1" anchor="b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9120463C-4BBF-47DF-90C2-913F6869835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09124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2919565" cy="4933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056" tIns="45528" rIns="91056" bIns="45528" numCol="1" anchor="t" anchorCtr="0" compatLnSpc="1">
            <a:prstTxWarp prst="textNoShape">
              <a:avLst/>
            </a:prstTxWarp>
          </a:bodyPr>
          <a:lstStyle>
            <a:lvl1pPr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318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14627" y="1"/>
            <a:ext cx="2919565" cy="4933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056" tIns="45528" rIns="91056" bIns="45528" numCol="1" anchor="t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789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03288" y="741363"/>
            <a:ext cx="4929187" cy="36988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318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3262" y="4687292"/>
            <a:ext cx="5389240" cy="44398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056" tIns="45528" rIns="91056" bIns="4552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9319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371412"/>
            <a:ext cx="2919565" cy="4933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056" tIns="45528" rIns="91056" bIns="45528" numCol="1" anchor="b" anchorCtr="0" compatLnSpc="1">
            <a:prstTxWarp prst="textNoShape">
              <a:avLst/>
            </a:prstTxWarp>
          </a:bodyPr>
          <a:lstStyle>
            <a:lvl1pPr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319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14627" y="9371412"/>
            <a:ext cx="2919565" cy="4933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056" tIns="45528" rIns="91056" bIns="45528" numCol="1" anchor="b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09C2FC2A-F34F-4B1D-8B75-84EC43BA7E9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16980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Line 13"/>
          <p:cNvSpPr>
            <a:spLocks noChangeShapeType="1"/>
          </p:cNvSpPr>
          <p:nvPr/>
        </p:nvSpPr>
        <p:spPr bwMode="auto">
          <a:xfrm>
            <a:off x="0" y="1752600"/>
            <a:ext cx="9144000" cy="0"/>
          </a:xfrm>
          <a:prstGeom prst="line">
            <a:avLst/>
          </a:prstGeom>
          <a:noFill/>
          <a:ln w="57150">
            <a:solidFill>
              <a:srgbClr val="3399FF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Line 14"/>
          <p:cNvSpPr>
            <a:spLocks noChangeShapeType="1"/>
          </p:cNvSpPr>
          <p:nvPr/>
        </p:nvSpPr>
        <p:spPr bwMode="auto">
          <a:xfrm>
            <a:off x="0" y="6172200"/>
            <a:ext cx="9144000" cy="0"/>
          </a:xfrm>
          <a:prstGeom prst="line">
            <a:avLst/>
          </a:prstGeom>
          <a:noFill/>
          <a:ln w="28575">
            <a:solidFill>
              <a:srgbClr val="3399FF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2706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914400" y="304800"/>
            <a:ext cx="7772400" cy="14700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err="1"/>
              <a:t>Cdsfasdflick</a:t>
            </a:r>
            <a:r>
              <a:rPr lang="en-US" dirty="0"/>
              <a:t> to edit Master title style</a:t>
            </a:r>
          </a:p>
        </p:txBody>
      </p:sp>
      <p:sp>
        <p:nvSpPr>
          <p:cNvPr id="8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6858000" y="6248400"/>
            <a:ext cx="2133600" cy="4762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smtClean="0"/>
            </a:lvl1pPr>
          </a:lstStyle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9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E097B35-2E06-47E4-873C-93BBD2BC6B2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2400"/>
            <a:ext cx="2057400" cy="59436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2400"/>
            <a:ext cx="6019800" cy="59436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9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D2B4DE6-FED0-4B97-9E1D-358869BF9E5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609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143000"/>
            <a:ext cx="4038600" cy="4953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3000"/>
            <a:ext cx="4038600" cy="4953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9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A5AA726-6B2D-48BA-BDF8-6544B255F5B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609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143000"/>
            <a:ext cx="4038600" cy="4953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143000"/>
            <a:ext cx="4038600" cy="2400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695700"/>
            <a:ext cx="4038600" cy="2400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19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9B91612-3547-42B6-8768-1679629E173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457200" y="152400"/>
            <a:ext cx="8229600" cy="609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143000"/>
            <a:ext cx="4038600" cy="2400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143000"/>
            <a:ext cx="4038600" cy="2400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57200" y="3695700"/>
            <a:ext cx="4038600" cy="2400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8200" y="3695700"/>
            <a:ext cx="4038600" cy="2400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9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3017951-6A4B-4C7B-9F26-38960CBC73E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9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B2693F7-4914-419C-A517-C78FB5E2D2E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9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B71EE79-822D-4E7A-9F74-9609C4BDA89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43000"/>
            <a:ext cx="4038600" cy="4953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3000"/>
            <a:ext cx="4038600" cy="4953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9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5BD79C0-A3AF-42FC-9A4D-4C447FE5FB5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9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7AB34DF-D07C-4DA7-B06F-03E43AB2B9E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9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31D10AF-44EC-4350-9AC1-1CF65261F98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9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640C55B-6545-4578-B0FE-B025BA1E4B2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9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F25B373-C7B1-45E1-8D53-DCEBADC30F1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9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B9F2C31-0931-4DE3-B6C0-144B970A766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143000"/>
            <a:ext cx="8229600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8379" name="Line 11"/>
          <p:cNvSpPr>
            <a:spLocks noChangeShapeType="1"/>
          </p:cNvSpPr>
          <p:nvPr/>
        </p:nvSpPr>
        <p:spPr bwMode="auto">
          <a:xfrm>
            <a:off x="0" y="6375400"/>
            <a:ext cx="9144000" cy="0"/>
          </a:xfrm>
          <a:prstGeom prst="line">
            <a:avLst/>
          </a:prstGeom>
          <a:noFill/>
          <a:ln w="28575">
            <a:solidFill>
              <a:srgbClr val="3399FF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031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152400"/>
            <a:ext cx="82296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58376" name="Line 8"/>
          <p:cNvSpPr>
            <a:spLocks noChangeShapeType="1"/>
          </p:cNvSpPr>
          <p:nvPr/>
        </p:nvSpPr>
        <p:spPr bwMode="auto">
          <a:xfrm>
            <a:off x="0" y="939800"/>
            <a:ext cx="9144000" cy="0"/>
          </a:xfrm>
          <a:prstGeom prst="line">
            <a:avLst/>
          </a:prstGeom>
          <a:noFill/>
          <a:ln w="38100">
            <a:solidFill>
              <a:srgbClr val="3399FF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8387" name="Rectangle 19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382000" y="6400800"/>
            <a:ext cx="609600" cy="354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smtClean="0"/>
            </a:lvl1pPr>
          </a:lstStyle>
          <a:p>
            <a:pPr>
              <a:defRPr/>
            </a:pPr>
            <a:fld id="{85A324E0-6F10-47BF-B0C2-83D52C408A5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  <p:sldLayoutId id="2147483704" r:id="rId12"/>
    <p:sldLayoutId id="2147483705" r:id="rId13"/>
    <p:sldLayoutId id="2147483706" r:id="rId14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imes New Roman" pitchFamily="18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imes New Roman" pitchFamily="18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imes New Roman" pitchFamily="18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imes New Roman" pitchFamily="18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imes New Roman" pitchFamily="18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imes New Roman" pitchFamily="18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imes New Roman" pitchFamily="18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imes New Roman" pitchFamily="18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emf"/><Relationship Id="rId4" Type="http://schemas.openxmlformats.org/officeDocument/2006/relationships/oleObject" Target="../embeddings/oleObject2.bin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77800" y="133350"/>
            <a:ext cx="8991600" cy="1219200"/>
          </a:xfrm>
        </p:spPr>
        <p:txBody>
          <a:bodyPr/>
          <a:lstStyle/>
          <a:p>
            <a:pPr eaLnBrk="1" hangingPunct="1"/>
            <a:r>
              <a:rPr lang="en-US" sz="3500" dirty="0">
                <a:solidFill>
                  <a:srgbClr val="3399FF"/>
                </a:solidFill>
                <a:ea typeface="SimSun" pitchFamily="2" charset="-122"/>
              </a:rPr>
              <a:t>Simulation Modeling and Performance Evaluation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subTitle" idx="4294967295"/>
          </p:nvPr>
        </p:nvSpPr>
        <p:spPr>
          <a:xfrm>
            <a:off x="1447800" y="4343400"/>
            <a:ext cx="6553200" cy="1219200"/>
          </a:xfrm>
          <a:solidFill>
            <a:srgbClr val="FFFFFF"/>
          </a:solidFill>
        </p:spPr>
        <p:txBody>
          <a:bodyPr/>
          <a:lstStyle/>
          <a:p>
            <a:pPr marL="0" indent="0" algn="ctr" eaLnBrk="1" hangingPunct="1">
              <a:lnSpc>
                <a:spcPct val="90000"/>
              </a:lnSpc>
              <a:buFontTx/>
              <a:buNone/>
            </a:pPr>
            <a:r>
              <a:rPr lang="en-US" sz="2000" b="1" dirty="0"/>
              <a:t>Muhammad </a:t>
            </a:r>
            <a:r>
              <a:rPr lang="en-US" sz="2000" b="1" dirty="0" err="1"/>
              <a:t>Mahbub</a:t>
            </a:r>
            <a:r>
              <a:rPr lang="en-US" sz="2000" b="1" dirty="0"/>
              <a:t> </a:t>
            </a:r>
            <a:r>
              <a:rPr lang="en-US" sz="2000" b="1" dirty="0" err="1"/>
              <a:t>Alam</a:t>
            </a:r>
            <a:endParaRPr lang="en-US" sz="2000" b="1" dirty="0"/>
          </a:p>
          <a:p>
            <a:pPr marL="0" indent="0" algn="ctr" eaLnBrk="1" hangingPunct="1">
              <a:lnSpc>
                <a:spcPct val="90000"/>
              </a:lnSpc>
              <a:buFontTx/>
              <a:buNone/>
            </a:pPr>
            <a:r>
              <a:rPr lang="en-US" sz="2000" dirty="0"/>
              <a:t>Professor</a:t>
            </a:r>
          </a:p>
          <a:p>
            <a:pPr marL="0" indent="0" algn="ctr" eaLnBrk="1" hangingPunct="1">
              <a:lnSpc>
                <a:spcPct val="90000"/>
              </a:lnSpc>
              <a:buFontTx/>
              <a:buNone/>
            </a:pPr>
            <a:r>
              <a:rPr lang="en-US" sz="2000" dirty="0"/>
              <a:t>CSE Department, IUT</a:t>
            </a:r>
          </a:p>
          <a:p>
            <a:pPr marL="0" indent="0" algn="ctr" eaLnBrk="1" hangingPunct="1">
              <a:lnSpc>
                <a:spcPct val="90000"/>
              </a:lnSpc>
              <a:buFontTx/>
              <a:buNone/>
            </a:pPr>
            <a:endParaRPr lang="en-US" sz="2000" dirty="0"/>
          </a:p>
        </p:txBody>
      </p:sp>
      <p:sp>
        <p:nvSpPr>
          <p:cNvPr id="23556" name="Rectangle 8"/>
          <p:cNvSpPr>
            <a:spLocks noChangeArrowheads="1"/>
          </p:cNvSpPr>
          <p:nvPr/>
        </p:nvSpPr>
        <p:spPr bwMode="auto">
          <a:xfrm>
            <a:off x="1752600" y="2209800"/>
            <a:ext cx="5867400" cy="13716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en-US" sz="2400">
                <a:latin typeface="Times New Roman" pitchFamily="18" charset="0"/>
              </a:rPr>
              <a:t>Lecture 07 </a:t>
            </a:r>
            <a:endParaRPr lang="en-US" sz="2400" dirty="0">
              <a:latin typeface="Times New Roman" pitchFamily="18" charset="0"/>
            </a:endParaRPr>
          </a:p>
          <a:p>
            <a:pPr algn="ctr">
              <a:spcBef>
                <a:spcPct val="20000"/>
              </a:spcBef>
            </a:pPr>
            <a:r>
              <a:rPr lang="en-US" sz="2400" b="1" dirty="0">
                <a:latin typeface="Times New Roman" pitchFamily="18" charset="0"/>
              </a:rPr>
              <a:t>Simulation Development Example</a:t>
            </a:r>
          </a:p>
          <a:p>
            <a:pPr algn="ctr">
              <a:spcBef>
                <a:spcPct val="20000"/>
              </a:spcBef>
            </a:pPr>
            <a:r>
              <a:rPr lang="en-US" sz="2400" b="1" dirty="0">
                <a:latin typeface="Times New Roman" pitchFamily="18" charset="0"/>
              </a:rPr>
              <a:t>Single Server Queueing System (SSQS)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52400"/>
            <a:ext cx="8382000" cy="609600"/>
          </a:xfrm>
        </p:spPr>
        <p:txBody>
          <a:bodyPr/>
          <a:lstStyle/>
          <a:p>
            <a:r>
              <a:rPr lang="en-US" dirty="0"/>
              <a:t>SSQS – Step 3: Specification Model (14/14)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	Input Data Modeling – Relative Timing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Time gap/interval between the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𝑖</m:t>
                        </m:r>
                        <m:r>
                          <a:rPr lang="en-US" b="0" i="1" smtClean="0">
                            <a:latin typeface="Cambria Math"/>
                          </a:rPr>
                          <m:t>−1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𝑡h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𝑖</m:t>
                    </m:r>
                  </m:oMath>
                </a14:m>
                <a:r>
                  <a:rPr lang="en-US" dirty="0"/>
                  <a:t>-</a:t>
                </a:r>
                <a:r>
                  <a:rPr lang="en-US" dirty="0" err="1"/>
                  <a:t>th</a:t>
                </a:r>
                <a:r>
                  <a:rPr lang="en-US" dirty="0"/>
                  <a:t> occurrence of an event</a:t>
                </a:r>
              </a:p>
              <a:p>
                <a:pPr lvl="1"/>
                <a:r>
                  <a:rPr lang="en-US" dirty="0"/>
                  <a:t>Interarrival time of the events</a:t>
                </a:r>
              </a:p>
              <a:p>
                <a:pPr lvl="1"/>
                <a:r>
                  <a:rPr lang="en-US" dirty="0"/>
                  <a:t>No need to sort the data</a:t>
                </a:r>
              </a:p>
              <a:p>
                <a:pPr lvl="1"/>
                <a:r>
                  <a:rPr lang="en-US" dirty="0"/>
                  <a:t>Do not need all the data at the beginning</a:t>
                </a:r>
              </a:p>
              <a:p>
                <a:pPr lvl="1"/>
                <a:r>
                  <a:rPr lang="en-US" dirty="0"/>
                  <a:t>Runtime data generation is possible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852" t="-17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B2693F7-4914-419C-A517-C78FB5E2D2EB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65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382000" cy="609600"/>
          </a:xfrm>
        </p:spPr>
        <p:txBody>
          <a:bodyPr/>
          <a:lstStyle/>
          <a:p>
            <a:r>
              <a:rPr lang="en-US" dirty="0"/>
              <a:t>SSQS – Step 3: Specification Model (14/14)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51816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	Input Data Modeling – Source of Data</a:t>
            </a:r>
          </a:p>
          <a:p>
            <a:r>
              <a:rPr lang="en-US" dirty="0"/>
              <a:t>Sample data</a:t>
            </a:r>
          </a:p>
          <a:p>
            <a:pPr lvl="1"/>
            <a:r>
              <a:rPr lang="en-US" dirty="0"/>
              <a:t>Might not be available</a:t>
            </a:r>
          </a:p>
          <a:p>
            <a:pPr lvl="1"/>
            <a:r>
              <a:rPr lang="en-US" dirty="0"/>
              <a:t>Difficult to collect</a:t>
            </a:r>
          </a:p>
          <a:p>
            <a:pPr lvl="1"/>
            <a:r>
              <a:rPr lang="en-US" dirty="0"/>
              <a:t>Difficult to predict the required data size</a:t>
            </a:r>
          </a:p>
          <a:p>
            <a:r>
              <a:rPr lang="en-US" dirty="0"/>
              <a:t>Randomly Generated data</a:t>
            </a:r>
          </a:p>
          <a:p>
            <a:pPr lvl="1"/>
            <a:r>
              <a:rPr lang="en-US" dirty="0"/>
              <a:t>Easy to generate</a:t>
            </a:r>
          </a:p>
          <a:p>
            <a:pPr lvl="1"/>
            <a:r>
              <a:rPr lang="en-US" dirty="0"/>
              <a:t>Probabilistic distribution is used</a:t>
            </a:r>
          </a:p>
          <a:p>
            <a:pPr lvl="1"/>
            <a:r>
              <a:rPr lang="en-US" dirty="0"/>
              <a:t>Runtime data generation is possible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B2693F7-4914-419C-A517-C78FB5E2D2EB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2015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SSQS – Step 3: Specification Model (14/14)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838200"/>
                <a:ext cx="8229600" cy="5410200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		     Input Data Modeling</a:t>
                </a:r>
              </a:p>
              <a:p>
                <a:r>
                  <a:rPr lang="en-US" sz="2000" dirty="0"/>
                  <a:t>Job interarrival times</a:t>
                </a:r>
              </a:p>
              <a:p>
                <a:r>
                  <a:rPr lang="en-US" sz="2000" dirty="0"/>
                  <a:t>Assumed to be exponential with parameter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/>
                      </a:rPr>
                      <m:t>𝜆</m:t>
                    </m:r>
                    <m:r>
                      <a:rPr lang="en-US" sz="2000" b="0" i="1" smtClean="0">
                        <a:latin typeface="Cambria Math"/>
                      </a:rPr>
                      <m:t>=1</m:t>
                    </m:r>
                  </m:oMath>
                </a14:m>
                <a:r>
                  <a:rPr lang="en-US" sz="2000" dirty="0"/>
                  <a:t> minute</a:t>
                </a:r>
              </a:p>
              <a:p>
                <a:pPr lvl="1"/>
                <a:r>
                  <a:rPr lang="en-US" sz="2400" dirty="0"/>
                  <a:t>PDF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/>
                          </a:rPr>
                          <m:t>𝑓</m:t>
                        </m:r>
                      </m:e>
                      <m:sub>
                        <m:r>
                          <a:rPr lang="en-US" sz="2400" b="0" i="1" smtClean="0">
                            <a:latin typeface="Cambria Math"/>
                          </a:rPr>
                          <m:t>𝑅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/>
                          </a:rPr>
                          <m:t>𝑟</m:t>
                        </m:r>
                      </m:e>
                    </m:d>
                    <m:r>
                      <a:rPr lang="en-US" sz="2400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latin typeface="Cambria Math"/>
                          </a:rPr>
                          <m:t>𝜆</m:t>
                        </m:r>
                      </m:den>
                    </m:f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/>
                          </a:rPr>
                          <m:t>𝑒</m:t>
                        </m:r>
                      </m:e>
                      <m:sup>
                        <m:r>
                          <a:rPr lang="en-US" sz="2400" b="0" i="1" smtClean="0">
                            <a:latin typeface="Cambria Math"/>
                          </a:rPr>
                          <m:t>−</m:t>
                        </m:r>
                        <m:f>
                          <m:f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latin typeface="Cambria Math"/>
                              </a:rPr>
                              <m:t>𝑟</m:t>
                            </m:r>
                          </m:num>
                          <m:den>
                            <m:r>
                              <a:rPr lang="en-US" sz="2400" b="0" i="1" smtClean="0">
                                <a:latin typeface="Cambria Math"/>
                              </a:rPr>
                              <m:t>𝜆</m:t>
                            </m:r>
                          </m:den>
                        </m:f>
                      </m:sup>
                    </m:sSup>
                    <m:r>
                      <a:rPr lang="en-US" sz="2400" b="0" i="1" smtClean="0">
                        <a:latin typeface="Cambria Math"/>
                      </a:rPr>
                      <m:t> ,       </m:t>
                    </m:r>
                    <m:r>
                      <a:rPr lang="en-US" sz="2400" b="0" i="1" smtClean="0">
                        <a:latin typeface="Cambria Math"/>
                      </a:rPr>
                      <m:t>𝑟</m:t>
                    </m:r>
                    <m:r>
                      <a:rPr lang="en-US" sz="2400" b="0" i="1" smtClean="0">
                        <a:latin typeface="Cambria Math"/>
                      </a:rPr>
                      <m:t>≥0</m:t>
                    </m:r>
                  </m:oMath>
                </a14:m>
                <a:endParaRPr lang="en-US" sz="2400" dirty="0"/>
              </a:p>
              <a:p>
                <a:pPr lvl="2"/>
                <a:r>
                  <a:rPr lang="en-US" sz="1600" dirty="0"/>
                  <a:t>First a random number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/>
                        <a:ea typeface="Cambria Math"/>
                      </a:rPr>
                      <m:t>~</m:t>
                    </m:r>
                    <m:r>
                      <a:rPr lang="en-US" sz="1600" b="0" i="1" smtClean="0">
                        <a:latin typeface="Cambria Math"/>
                        <a:ea typeface="Cambria Math"/>
                      </a:rPr>
                      <m:t>𝑈</m:t>
                    </m:r>
                    <m:r>
                      <a:rPr lang="en-US" sz="1600" b="0" i="1" smtClean="0">
                        <a:latin typeface="Cambria Math"/>
                        <a:ea typeface="Cambria Math"/>
                      </a:rPr>
                      <m:t>(0,1)</m:t>
                    </m:r>
                  </m:oMath>
                </a14:m>
                <a:r>
                  <a:rPr lang="en-US" sz="1600" dirty="0"/>
                  <a:t> is generated</a:t>
                </a:r>
              </a:p>
              <a:p>
                <a:pPr lvl="2"/>
                <a:r>
                  <a:rPr lang="en-US" sz="1600" dirty="0"/>
                  <a:t>Then, a random </a:t>
                </a:r>
                <a:r>
                  <a:rPr lang="en-US" sz="1600" dirty="0" err="1"/>
                  <a:t>variate</a:t>
                </a:r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/>
                        <a:ea typeface="Cambria Math"/>
                      </a:rPr>
                      <m:t>~</m:t>
                    </m:r>
                    <m:r>
                      <a:rPr lang="en-US" sz="1600" b="0" i="1" smtClean="0">
                        <a:latin typeface="Cambria Math"/>
                        <a:ea typeface="Cambria Math"/>
                      </a:rPr>
                      <m:t>𝐸𝑥𝑝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/>
                            <a:ea typeface="Cambria Math"/>
                          </a:rPr>
                          <m:t>𝜆</m:t>
                        </m:r>
                      </m:e>
                    </m:d>
                  </m:oMath>
                </a14:m>
                <a:r>
                  <a:rPr lang="en-US" sz="1600" dirty="0"/>
                  <a:t> is generated</a:t>
                </a:r>
              </a:p>
              <a:p>
                <a:pPr lvl="3">
                  <a:buFont typeface="Wingdings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/>
                      </a:rPr>
                      <m:t>𝑅</m:t>
                    </m:r>
                    <m:r>
                      <a:rPr lang="en-US" sz="1800" b="0" i="1" smtClean="0">
                        <a:latin typeface="Cambria Math"/>
                      </a:rPr>
                      <m:t>=−</m:t>
                    </m:r>
                    <m:r>
                      <a:rPr lang="en-US" sz="1800" b="0" i="1" smtClean="0">
                        <a:latin typeface="Cambria Math"/>
                      </a:rPr>
                      <m:t>𝜆</m:t>
                    </m:r>
                    <m:r>
                      <a:rPr lang="en-US" sz="1800" b="0" i="1" smtClean="0">
                        <a:latin typeface="Cambria Math"/>
                      </a:rPr>
                      <m:t> </m:t>
                    </m:r>
                    <m:func>
                      <m:func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800" b="0" i="0" smtClean="0">
                            <a:latin typeface="Cambria Math"/>
                          </a:rPr>
                          <m:t>ln</m:t>
                        </m:r>
                      </m:fName>
                      <m:e>
                        <m:r>
                          <a:rPr lang="en-US" sz="1800" b="0" i="1" smtClean="0">
                            <a:latin typeface="Cambria Math"/>
                          </a:rPr>
                          <m:t>𝑈</m:t>
                        </m:r>
                      </m:e>
                    </m:func>
                  </m:oMath>
                </a14:m>
                <a:endParaRPr lang="en-US" sz="1800" dirty="0"/>
              </a:p>
              <a:p>
                <a:r>
                  <a:rPr lang="en-US" sz="2000" dirty="0"/>
                  <a:t>Job service times </a:t>
                </a:r>
              </a:p>
              <a:p>
                <a:pPr lvl="1"/>
                <a:r>
                  <a:rPr lang="en-US" sz="1800" dirty="0"/>
                  <a:t>Also assumed as exponential with parameter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/>
                      </a:rPr>
                      <m:t>𝛽</m:t>
                    </m:r>
                    <m:r>
                      <a:rPr lang="en-US" sz="1800" b="0" i="1" smtClean="0">
                        <a:latin typeface="Cambria Math"/>
                      </a:rPr>
                      <m:t>=0.5</m:t>
                    </m:r>
                  </m:oMath>
                </a14:m>
                <a:r>
                  <a:rPr lang="en-US" sz="1800" dirty="0"/>
                  <a:t> minute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/>
                      </a:rPr>
                      <m:t>𝑅</m:t>
                    </m:r>
                    <m:r>
                      <a:rPr lang="en-US" sz="1800" i="1">
                        <a:latin typeface="Cambria Math"/>
                      </a:rPr>
                      <m:t>=−</m:t>
                    </m:r>
                    <m:r>
                      <a:rPr lang="en-US" sz="1800" b="0" i="1" smtClean="0">
                        <a:latin typeface="Cambria Math"/>
                      </a:rPr>
                      <m:t>𝛽</m:t>
                    </m:r>
                    <m:r>
                      <a:rPr lang="en-US" sz="1800" i="1">
                        <a:latin typeface="Cambria Math"/>
                      </a:rPr>
                      <m:t> </m:t>
                    </m:r>
                    <m:func>
                      <m:func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800">
                            <a:latin typeface="Cambria Math"/>
                          </a:rPr>
                          <m:t>ln</m:t>
                        </m:r>
                      </m:fName>
                      <m:e>
                        <m:r>
                          <a:rPr lang="en-US" sz="1800" i="1">
                            <a:latin typeface="Cambria Math"/>
                          </a:rPr>
                          <m:t>𝑈</m:t>
                        </m:r>
                      </m:e>
                    </m:func>
                  </m:oMath>
                </a14:m>
                <a:endParaRPr lang="en-US" sz="1800" dirty="0"/>
              </a:p>
              <a:p>
                <a:r>
                  <a:rPr lang="en-US" sz="2000" dirty="0"/>
                  <a:t>Simulation time </a:t>
                </a:r>
              </a:p>
              <a:p>
                <a:pPr lvl="1"/>
                <a:r>
                  <a:rPr lang="en-US" sz="1800" dirty="0"/>
                  <a:t>This determines when the simulation will terminate</a:t>
                </a:r>
              </a:p>
              <a:p>
                <a:pPr lvl="2"/>
                <a:r>
                  <a:rPr lang="en-US" sz="1400" dirty="0"/>
                  <a:t>For example, simulation might stop as soon as the n-</a:t>
                </a:r>
                <a:r>
                  <a:rPr lang="en-US" sz="1400" dirty="0" err="1"/>
                  <a:t>th</a:t>
                </a:r>
                <a:r>
                  <a:rPr lang="en-US" sz="1400" dirty="0"/>
                  <a:t> customer starts getting service</a:t>
                </a:r>
              </a:p>
              <a:p>
                <a:pPr lvl="2"/>
                <a:r>
                  <a:rPr lang="en-US" sz="1400" dirty="0"/>
                  <a:t>Queueing delay for the first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/>
                      </a:rPr>
                      <m:t>𝑛</m:t>
                    </m:r>
                  </m:oMath>
                </a14:m>
                <a:r>
                  <a:rPr lang="en-US" sz="1400" dirty="0"/>
                  <a:t> jobs are calculated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838200"/>
                <a:ext cx="8229600" cy="5410200"/>
              </a:xfrm>
              <a:blipFill rotWithShape="1">
                <a:blip r:embed="rId2"/>
                <a:stretch>
                  <a:fillRect l="-1852" t="-15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B2693F7-4914-419C-A517-C78FB5E2D2EB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9821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SSQS – Step 4: Computation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53340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	  Objects/Components of the Model</a:t>
            </a:r>
          </a:p>
          <a:p>
            <a:r>
              <a:rPr lang="en-US" sz="2800" dirty="0"/>
              <a:t>Simulation clock</a:t>
            </a:r>
          </a:p>
          <a:p>
            <a:r>
              <a:rPr lang="en-US" sz="2800" dirty="0"/>
              <a:t>Time advance mechanism</a:t>
            </a:r>
          </a:p>
          <a:p>
            <a:r>
              <a:rPr lang="en-US" sz="2800" dirty="0"/>
              <a:t>Event list</a:t>
            </a:r>
          </a:p>
          <a:p>
            <a:pPr lvl="1"/>
            <a:r>
              <a:rPr lang="en-US" sz="2400" dirty="0"/>
              <a:t>List maintenance mechanism</a:t>
            </a:r>
          </a:p>
          <a:p>
            <a:r>
              <a:rPr lang="en-US" sz="2800" dirty="0"/>
              <a:t>Event Scheduling</a:t>
            </a:r>
          </a:p>
          <a:p>
            <a:r>
              <a:rPr lang="en-US" sz="2800" dirty="0"/>
              <a:t>Objects of the system</a:t>
            </a:r>
          </a:p>
          <a:p>
            <a:pPr lvl="1"/>
            <a:r>
              <a:rPr lang="en-US" sz="2400" dirty="0"/>
              <a:t>State variables</a:t>
            </a:r>
          </a:p>
          <a:p>
            <a:pPr lvl="1"/>
            <a:r>
              <a:rPr lang="en-US" sz="2400" dirty="0"/>
              <a:t>Set of events</a:t>
            </a:r>
          </a:p>
          <a:p>
            <a:pPr lvl="1"/>
            <a:r>
              <a:rPr lang="en-US" sz="2400" dirty="0"/>
              <a:t>Output variables</a:t>
            </a:r>
          </a:p>
          <a:p>
            <a:pPr lvl="1"/>
            <a:r>
              <a:rPr lang="en-US" sz="2400" dirty="0"/>
              <a:t>Input variables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B2693F7-4914-419C-A517-C78FB5E2D2EB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1342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SSQS – Step 4: Computation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			Simulation Clock</a:t>
            </a:r>
          </a:p>
          <a:p>
            <a:r>
              <a:rPr lang="en-US" dirty="0"/>
              <a:t>A variable that keeps track of the time</a:t>
            </a:r>
          </a:p>
          <a:p>
            <a:pPr lvl="1"/>
            <a:r>
              <a:rPr lang="en-US" dirty="0"/>
              <a:t>Stores the current value of the simulated time</a:t>
            </a:r>
          </a:p>
          <a:p>
            <a:pPr lvl="1"/>
            <a:r>
              <a:rPr lang="en-US" dirty="0"/>
              <a:t>Unit of time is not important</a:t>
            </a:r>
          </a:p>
          <a:p>
            <a:r>
              <a:rPr lang="en-US" dirty="0"/>
              <a:t>Synchronizes the occurrence of different events</a:t>
            </a:r>
          </a:p>
          <a:p>
            <a:r>
              <a:rPr lang="en-US" dirty="0"/>
              <a:t>Ensures that events occur in appropriate time</a:t>
            </a:r>
          </a:p>
          <a:p>
            <a:pPr lvl="1"/>
            <a:r>
              <a:rPr lang="en-US" dirty="0"/>
              <a:t>Event occurrence is guaranteed without breaking the order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B2693F7-4914-419C-A517-C78FB5E2D2EB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3990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SSQS – Step 4: Computation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51816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		Time Advance Mechanism</a:t>
            </a:r>
          </a:p>
          <a:p>
            <a:r>
              <a:rPr lang="en-US" sz="2800" dirty="0"/>
              <a:t>Principal approaches are</a:t>
            </a:r>
          </a:p>
          <a:p>
            <a:pPr lvl="1"/>
            <a:r>
              <a:rPr lang="en-US" sz="2400" dirty="0"/>
              <a:t>Next Event time advance</a:t>
            </a:r>
          </a:p>
          <a:p>
            <a:pPr lvl="2"/>
            <a:r>
              <a:rPr lang="en-US" sz="2000" dirty="0"/>
              <a:t>Clock value jumps to the event occurrence times </a:t>
            </a:r>
          </a:p>
          <a:p>
            <a:pPr lvl="2"/>
            <a:r>
              <a:rPr lang="en-US" sz="2000" dirty="0"/>
              <a:t>Next event among the feasible events are identified</a:t>
            </a:r>
          </a:p>
          <a:p>
            <a:pPr lvl="3"/>
            <a:r>
              <a:rPr lang="en-US" sz="1800" dirty="0"/>
              <a:t>Clock is advanced to the next event occurrence time</a:t>
            </a:r>
          </a:p>
          <a:p>
            <a:pPr lvl="2"/>
            <a:r>
              <a:rPr lang="en-US" sz="2000" dirty="0"/>
              <a:t>Time  advance and event occurrence are dependent</a:t>
            </a:r>
          </a:p>
          <a:p>
            <a:pPr lvl="1"/>
            <a:r>
              <a:rPr lang="en-US" sz="2400" dirty="0"/>
              <a:t>Fixed increment time advance</a:t>
            </a:r>
          </a:p>
          <a:p>
            <a:pPr lvl="2"/>
            <a:r>
              <a:rPr lang="en-US" sz="2000" dirty="0"/>
              <a:t>Time is incremented by a fixed amount</a:t>
            </a:r>
          </a:p>
          <a:p>
            <a:pPr lvl="2"/>
            <a:r>
              <a:rPr lang="en-US" sz="2000" dirty="0"/>
              <a:t>At each time point event occurrence is checked</a:t>
            </a:r>
          </a:p>
          <a:p>
            <a:pPr lvl="3"/>
            <a:r>
              <a:rPr lang="en-US" sz="1800" dirty="0"/>
              <a:t>Event occurrence is independent of the clock updating</a:t>
            </a:r>
          </a:p>
          <a:p>
            <a:pPr lvl="2"/>
            <a:r>
              <a:rPr lang="en-US" sz="2000" dirty="0"/>
              <a:t>Unnecessary waiting in between the events </a:t>
            </a:r>
          </a:p>
          <a:p>
            <a:pPr lvl="3"/>
            <a:r>
              <a:rPr lang="en-US" sz="1600" dirty="0"/>
              <a:t>Simulation time increases</a:t>
            </a:r>
          </a:p>
          <a:p>
            <a:pPr lvl="2"/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B2693F7-4914-419C-A517-C78FB5E2D2EB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0338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SSQS – Step 4: Computation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			    Event List</a:t>
            </a:r>
          </a:p>
          <a:p>
            <a:r>
              <a:rPr lang="en-US" dirty="0"/>
              <a:t>List of feasible events of current system state</a:t>
            </a:r>
          </a:p>
          <a:p>
            <a:r>
              <a:rPr lang="en-US" dirty="0"/>
              <a:t>For complex systems, the list might have many entries</a:t>
            </a:r>
          </a:p>
          <a:p>
            <a:pPr lvl="1"/>
            <a:r>
              <a:rPr lang="en-US" dirty="0"/>
              <a:t>Efficient list management decreases the simulation time</a:t>
            </a:r>
          </a:p>
          <a:p>
            <a:r>
              <a:rPr lang="en-US" dirty="0"/>
              <a:t>Usually, the list is kept sorted according to the event occurrence time</a:t>
            </a:r>
          </a:p>
          <a:p>
            <a:pPr lvl="1"/>
            <a:r>
              <a:rPr lang="en-US" dirty="0"/>
              <a:t>The first event will be occurred next</a:t>
            </a:r>
          </a:p>
          <a:p>
            <a:r>
              <a:rPr lang="en-US" dirty="0"/>
              <a:t>Insertion of an event, sort the list again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B2693F7-4914-419C-A517-C78FB5E2D2EB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8422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SSQS – Step 4: Computation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52578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			Event Scheduling</a:t>
            </a:r>
          </a:p>
          <a:p>
            <a:r>
              <a:rPr lang="en-US" sz="2800" dirty="0"/>
              <a:t>To activate an event by inserting it into the event list</a:t>
            </a:r>
          </a:p>
          <a:p>
            <a:r>
              <a:rPr lang="en-US" sz="2800" dirty="0"/>
              <a:t>The time at which the event will occur is set</a:t>
            </a:r>
          </a:p>
          <a:p>
            <a:pPr lvl="1"/>
            <a:r>
              <a:rPr lang="en-US" sz="2400" dirty="0"/>
              <a:t>Time period between the event occurrence and now</a:t>
            </a:r>
          </a:p>
          <a:p>
            <a:pPr lvl="1"/>
            <a:r>
              <a:rPr lang="en-US" sz="2400" dirty="0"/>
              <a:t>Known as the event lifetime</a:t>
            </a:r>
          </a:p>
          <a:p>
            <a:r>
              <a:rPr lang="en-US" sz="2800" dirty="0"/>
              <a:t>A timer is activated which counts down </a:t>
            </a:r>
          </a:p>
          <a:p>
            <a:r>
              <a:rPr lang="en-US" sz="2800" dirty="0"/>
              <a:t>When the timer reaches zero, the event is fired</a:t>
            </a:r>
          </a:p>
          <a:p>
            <a:r>
              <a:rPr lang="en-US" sz="2800" dirty="0"/>
              <a:t>The event handler is called</a:t>
            </a:r>
          </a:p>
          <a:p>
            <a:pPr lvl="1"/>
            <a:r>
              <a:rPr lang="en-US" sz="2400" dirty="0"/>
              <a:t>The function that deals with state changes associated with the event occurrence</a:t>
            </a:r>
          </a:p>
          <a:p>
            <a:pPr lvl="1"/>
            <a:r>
              <a:rPr lang="en-US" sz="2400" dirty="0"/>
              <a:t>Known as state transition function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B2693F7-4914-419C-A517-C78FB5E2D2EB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0388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SSQS – Step 4: Computation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14400"/>
            <a:ext cx="8229600" cy="5334000"/>
          </a:xfrm>
        </p:spPr>
        <p:txBody>
          <a:bodyPr/>
          <a:lstStyle/>
          <a:p>
            <a:r>
              <a:rPr lang="en-US" sz="2800" dirty="0"/>
              <a:t>Scheduling Procedure</a:t>
            </a:r>
          </a:p>
          <a:p>
            <a:pPr lvl="1"/>
            <a:r>
              <a:rPr lang="en-US" sz="2000" dirty="0"/>
              <a:t>Step 1: Remove the first entry from the event list</a:t>
            </a:r>
          </a:p>
          <a:p>
            <a:pPr lvl="1"/>
            <a:r>
              <a:rPr lang="en-US" sz="2000" dirty="0"/>
              <a:t>Step 2: Update the simulation clock to the triggering event occurrence time</a:t>
            </a:r>
          </a:p>
          <a:p>
            <a:pPr lvl="1"/>
            <a:r>
              <a:rPr lang="en-US" sz="2000" dirty="0"/>
              <a:t>Step 3: Update the system state according to the state transition function</a:t>
            </a:r>
          </a:p>
          <a:p>
            <a:pPr lvl="2"/>
            <a:r>
              <a:rPr lang="en-US" sz="1800" dirty="0"/>
              <a:t>Update the state variables</a:t>
            </a:r>
          </a:p>
          <a:p>
            <a:pPr lvl="2"/>
            <a:r>
              <a:rPr lang="en-US" sz="1800" dirty="0"/>
              <a:t>Update all statistical variables</a:t>
            </a:r>
          </a:p>
          <a:p>
            <a:pPr lvl="2"/>
            <a:r>
              <a:rPr lang="en-US" sz="1800" dirty="0"/>
              <a:t>Update the trace files</a:t>
            </a:r>
          </a:p>
          <a:p>
            <a:pPr lvl="1"/>
            <a:r>
              <a:rPr lang="en-US" sz="2000" dirty="0"/>
              <a:t>Step 4: Update the event list</a:t>
            </a:r>
          </a:p>
          <a:p>
            <a:pPr lvl="2"/>
            <a:r>
              <a:rPr lang="en-US" sz="1800" dirty="0"/>
              <a:t>Add any missing feasible event</a:t>
            </a:r>
          </a:p>
          <a:p>
            <a:pPr lvl="3"/>
            <a:r>
              <a:rPr lang="en-US" sz="1600" dirty="0"/>
              <a:t>Usually, the triggering event is added</a:t>
            </a:r>
          </a:p>
          <a:p>
            <a:pPr lvl="2"/>
            <a:r>
              <a:rPr lang="en-US" sz="1800" dirty="0"/>
              <a:t>Delete any infeasible event</a:t>
            </a:r>
          </a:p>
          <a:p>
            <a:pPr lvl="1"/>
            <a:r>
              <a:rPr lang="en-US" sz="2000" dirty="0"/>
              <a:t>Step 5: Sort the event list</a:t>
            </a:r>
          </a:p>
          <a:p>
            <a:pPr lvl="1"/>
            <a:r>
              <a:rPr lang="en-US" sz="2000" dirty="0"/>
              <a:t>Step 6: if the event list is non-empty, </a:t>
            </a:r>
            <a:r>
              <a:rPr lang="en-US" sz="2000" dirty="0" err="1"/>
              <a:t>goto</a:t>
            </a:r>
            <a:r>
              <a:rPr lang="en-US" sz="2000" dirty="0"/>
              <a:t> step 1, otherwise, stop</a:t>
            </a:r>
          </a:p>
          <a:p>
            <a:pPr lvl="2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B2693F7-4914-419C-A517-C78FB5E2D2EB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4932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SSQS: Scheduling (Run function)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B2693F7-4914-419C-A517-C78FB5E2D2EB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graphicFrame>
        <p:nvGraphicFramePr>
          <p:cNvPr id="5" name="Content Placeholder 4"/>
          <p:cNvGraphicFramePr>
            <a:graphicFrameLocks noGrp="1" noChangeAspect="1"/>
          </p:cNvGraphicFramePr>
          <p:nvPr>
            <p:ph idx="1"/>
          </p:nvPr>
        </p:nvGraphicFramePr>
        <p:xfrm>
          <a:off x="3733800" y="1219200"/>
          <a:ext cx="5037138" cy="4945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4168967" imgH="4092733" progId="Visio.Drawing.11">
                  <p:embed/>
                </p:oleObj>
              </mc:Choice>
              <mc:Fallback>
                <p:oleObj name="Visio" r:id="rId2" imgW="4168967" imgH="4092733" progId="Visio.Drawing.11">
                  <p:embed/>
                  <p:pic>
                    <p:nvPicPr>
                      <p:cNvPr id="5" name="Content Placeholder 4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733800" y="1219200"/>
                        <a:ext cx="5037138" cy="49450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/>
        </p:nvGraphicFramePr>
        <p:xfrm>
          <a:off x="762000" y="2209800"/>
          <a:ext cx="1589087" cy="2871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1589682" imgH="2872363" progId="Visio.Drawing.11">
                  <p:embed/>
                </p:oleObj>
              </mc:Choice>
              <mc:Fallback>
                <p:oleObj name="Visio" r:id="rId4" imgW="1589682" imgH="2872363" progId="Visio.Drawing.11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62000" y="2209800"/>
                        <a:ext cx="1589087" cy="28717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289977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382000" cy="609600"/>
          </a:xfrm>
        </p:spPr>
        <p:txBody>
          <a:bodyPr/>
          <a:lstStyle/>
          <a:p>
            <a:r>
              <a:rPr lang="en-US" dirty="0"/>
              <a:t>SSQS – Step 3: Specification Model (10/14)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838200"/>
                <a:ext cx="8229600" cy="3505200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	    Output statistics – Time-averaged (3/6)</a:t>
                </a:r>
              </a:p>
              <a:p>
                <a:r>
                  <a:rPr lang="en-US" sz="2400" dirty="0"/>
                  <a:t>Three additional variables are</a:t>
                </a:r>
              </a:p>
              <a:p>
                <a:pPr lvl="1"/>
                <a:r>
                  <a:rPr lang="en-US" sz="2000" dirty="0"/>
                  <a:t>Number of jobs in the system at time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/>
                      </a:rPr>
                      <m:t>𝑡</m:t>
                    </m:r>
                  </m:oMath>
                </a14:m>
                <a:endParaRPr lang="en-US" sz="2000" b="0" dirty="0"/>
              </a:p>
              <a:p>
                <a:pPr lvl="2"/>
                <a14:m>
                  <m:oMath xmlns:m="http://schemas.openxmlformats.org/officeDocument/2006/math">
                    <m:r>
                      <a:rPr lang="en-US" sz="1800" i="1">
                        <a:latin typeface="Cambria Math"/>
                      </a:rPr>
                      <m:t>𝑙</m:t>
                    </m:r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>
                            <a:latin typeface="Cambria Math"/>
                          </a:rPr>
                          <m:t>𝑡</m:t>
                        </m:r>
                      </m:e>
                    </m:d>
                    <m:r>
                      <a:rPr lang="en-US" sz="1800" i="1">
                        <a:latin typeface="Cambria Math"/>
                      </a:rPr>
                      <m:t>=0,1,2, …</m:t>
                    </m:r>
                  </m:oMath>
                </a14:m>
                <a:endParaRPr lang="en-US" sz="1800" dirty="0"/>
              </a:p>
              <a:p>
                <a:pPr lvl="1"/>
                <a:r>
                  <a:rPr lang="en-US" sz="2000" dirty="0"/>
                  <a:t>Number of jobs in the queue at time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/>
                      </a:rPr>
                      <m:t>𝑡</m:t>
                    </m:r>
                  </m:oMath>
                </a14:m>
                <a:endParaRPr lang="en-US" sz="2000" b="0" dirty="0"/>
              </a:p>
              <a:p>
                <a:pPr lvl="2"/>
                <a14:m>
                  <m:oMath xmlns:m="http://schemas.openxmlformats.org/officeDocument/2006/math">
                    <m:r>
                      <a:rPr lang="en-US" sz="1800" i="1">
                        <a:latin typeface="Cambria Math"/>
                      </a:rPr>
                      <m:t>𝑞</m:t>
                    </m:r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>
                            <a:latin typeface="Cambria Math"/>
                          </a:rPr>
                          <m:t>𝑡</m:t>
                        </m:r>
                      </m:e>
                    </m:d>
                    <m:r>
                      <a:rPr lang="en-US" sz="1800" i="1">
                        <a:latin typeface="Cambria Math"/>
                      </a:rPr>
                      <m:t>=0,1,2, …</m:t>
                    </m:r>
                  </m:oMath>
                </a14:m>
                <a:endParaRPr lang="en-US" sz="1800" b="0" dirty="0"/>
              </a:p>
              <a:p>
                <a:pPr lvl="1"/>
                <a:r>
                  <a:rPr lang="en-US" sz="2000" dirty="0"/>
                  <a:t>Number of jobs in service at time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/>
                      </a:rPr>
                      <m:t>𝑡</m:t>
                    </m:r>
                  </m:oMath>
                </a14:m>
                <a:endParaRPr lang="en-US" sz="2000" b="0" dirty="0"/>
              </a:p>
              <a:p>
                <a:pPr lvl="2"/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/>
                      </a:rPr>
                      <m:t>𝑢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/>
                          </a:rPr>
                          <m:t>𝑡</m:t>
                        </m:r>
                      </m:e>
                    </m:d>
                    <m:r>
                      <a:rPr lang="en-US" sz="1800" b="0" i="1" smtClean="0">
                        <a:latin typeface="Cambria Math"/>
                      </a:rPr>
                      <m:t>=0,1</m:t>
                    </m:r>
                  </m:oMath>
                </a14:m>
                <a:endParaRPr lang="en-US" sz="1800" b="0" dirty="0"/>
              </a:p>
              <a:p>
                <a:pPr lvl="1"/>
                <a:r>
                  <a:rPr lang="en-US" sz="2000" dirty="0"/>
                  <a:t>By definition,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/>
                      </a:rPr>
                      <m:t>𝑙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/>
                      </a:rPr>
                      <m:t>=</m:t>
                    </m:r>
                    <m:r>
                      <a:rPr lang="en-US" sz="2000" b="0" i="1" smtClean="0">
                        <a:latin typeface="Cambria Math"/>
                      </a:rPr>
                      <m:t>𝑞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/>
                      </a:rPr>
                      <m:t>+</m:t>
                    </m:r>
                    <m:r>
                      <a:rPr lang="en-US" sz="2000" b="0" i="1" smtClean="0">
                        <a:latin typeface="Cambria Math"/>
                      </a:rPr>
                      <m:t>𝑢</m:t>
                    </m:r>
                    <m:r>
                      <a:rPr lang="en-US" sz="2000" b="0" i="1" smtClean="0">
                        <a:latin typeface="Cambria Math"/>
                      </a:rPr>
                      <m:t>(</m:t>
                    </m:r>
                    <m:r>
                      <a:rPr lang="en-US" sz="2000" b="0" i="1" smtClean="0">
                        <a:latin typeface="Cambria Math"/>
                      </a:rPr>
                      <m:t>𝑡</m:t>
                    </m:r>
                    <m:r>
                      <a:rPr lang="en-US" sz="2000" b="0" i="1" smtClean="0">
                        <a:latin typeface="Cambria Math"/>
                      </a:rPr>
                      <m:t>)</m:t>
                    </m:r>
                  </m:oMath>
                </a14:m>
                <a:endParaRPr lang="en-US" sz="200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838200"/>
                <a:ext cx="8229600" cy="3505200"/>
              </a:xfrm>
              <a:blipFill rotWithShape="1">
                <a:blip r:embed="rId2"/>
                <a:stretch>
                  <a:fillRect l="-1852" t="-2435" b="-2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B2693F7-4914-419C-A517-C78FB5E2D2EB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4572000"/>
            <a:ext cx="5534025" cy="17921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1219200" y="4495800"/>
            <a:ext cx="533400" cy="604284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7162800" y="5349591"/>
            <a:ext cx="1752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Time-averaged number in the system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SSQS – Step 4: Computation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B2693F7-4914-419C-A517-C78FB5E2D2EB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pic>
        <p:nvPicPr>
          <p:cNvPr id="21517" name="Picture 1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9615" y="1447800"/>
            <a:ext cx="3651060" cy="4657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903434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SSQS – Step 4: Computation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B2693F7-4914-419C-A517-C78FB5E2D2EB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1267" y="1600200"/>
            <a:ext cx="3334471" cy="445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883723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SSQS – Step 4: Computation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sz="2400" dirty="0"/>
                  <a:t>		</a:t>
                </a:r>
                <a:r>
                  <a:rPr lang="en-US" sz="2800" dirty="0"/>
                  <a:t>Scheduling and Time advance</a:t>
                </a:r>
                <a:endParaRPr lang="en-US" sz="2400" dirty="0"/>
              </a:p>
              <a:p>
                <a:r>
                  <a:rPr lang="en-US" sz="2400" dirty="0"/>
                  <a:t>Let us assume at time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/>
                      </a:rPr>
                      <m:t>𝑡</m:t>
                    </m:r>
                  </m:oMath>
                </a14:m>
                <a:r>
                  <a:rPr lang="en-US" sz="2400" dirty="0"/>
                  <a:t>, the state of the systems is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/>
                      </a:rPr>
                      <m:t>𝑥</m:t>
                    </m:r>
                    <m:r>
                      <a:rPr lang="en-US" sz="2400" b="0" i="1" smtClean="0">
                        <a:latin typeface="Cambria Math"/>
                      </a:rPr>
                      <m:t>(</m:t>
                    </m:r>
                    <m:r>
                      <a:rPr lang="en-US" sz="2400" b="0" i="1" smtClean="0">
                        <a:latin typeface="Cambria Math"/>
                      </a:rPr>
                      <m:t>𝑡</m:t>
                    </m:r>
                    <m:r>
                      <a:rPr lang="en-US" sz="2400" b="0" i="1" smtClean="0">
                        <a:latin typeface="Cambria Math"/>
                      </a:rPr>
                      <m:t>)</m:t>
                    </m:r>
                  </m:oMath>
                </a14:m>
                <a:endParaRPr lang="en-US" sz="2400" dirty="0"/>
              </a:p>
              <a:p>
                <a:r>
                  <a:rPr lang="en-US" sz="2400" dirty="0"/>
                  <a:t>The set of feasible events,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/>
                          </a:rPr>
                          <m:t> </m:t>
                        </m:r>
                        <m:r>
                          <a:rPr lang="en-US" sz="2400" b="0" i="1" smtClean="0">
                            <a:latin typeface="Cambria Math"/>
                          </a:rPr>
                          <m:t>𝐹</m:t>
                        </m:r>
                      </m:e>
                      <m:sub>
                        <m:r>
                          <a:rPr lang="en-US" sz="2400" b="0" i="1" smtClean="0">
                            <a:latin typeface="Cambria Math"/>
                          </a:rPr>
                          <m:t>𝑥</m:t>
                        </m:r>
                        <m:r>
                          <a:rPr lang="en-US" sz="2400" b="0" i="1" smtClean="0">
                            <a:latin typeface="Cambria Math"/>
                          </a:rPr>
                          <m:t>(</m:t>
                        </m:r>
                        <m:r>
                          <a:rPr lang="en-US" sz="2400" b="0" i="1" smtClean="0">
                            <a:latin typeface="Cambria Math"/>
                          </a:rPr>
                          <m:t>𝑡</m:t>
                        </m:r>
                        <m:r>
                          <a:rPr lang="en-US" sz="2400" b="0" i="1" smtClean="0">
                            <a:latin typeface="Cambria Math"/>
                          </a:rPr>
                          <m:t>)</m:t>
                        </m:r>
                      </m:sub>
                    </m:sSub>
                    <m:r>
                      <a:rPr lang="en-US" sz="2400" b="0" i="1" smtClean="0">
                        <a:latin typeface="Cambria Math"/>
                      </a:rPr>
                      <m:t>={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/>
                          </a:rPr>
                          <m:t>𝑒</m:t>
                        </m:r>
                      </m:e>
                      <m:sub>
                        <m:r>
                          <a:rPr lang="en-US" sz="2400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/>
                          </a:rPr>
                          <m:t>𝑒</m:t>
                        </m:r>
                      </m:e>
                      <m:sub>
                        <m:r>
                          <a:rPr lang="en-US" sz="2400" b="0" i="1" smtClean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latin typeface="Cambria Math"/>
                      </a:rPr>
                      <m:t>,…,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/>
                          </a:rPr>
                          <m:t>𝑒</m:t>
                        </m:r>
                      </m:e>
                      <m:sub>
                        <m:r>
                          <a:rPr lang="en-US" sz="2400" b="0" i="1" smtClean="0">
                            <a:latin typeface="Cambria Math"/>
                          </a:rPr>
                          <m:t>𝑛</m:t>
                        </m:r>
                      </m:sub>
                    </m:sSub>
                    <m:r>
                      <a:rPr lang="en-US" sz="2400" b="0" i="1" smtClean="0">
                        <a:latin typeface="Cambria Math"/>
                      </a:rPr>
                      <m:t>}</m:t>
                    </m:r>
                  </m:oMath>
                </a14:m>
                <a:endParaRPr lang="en-US" sz="2400" dirty="0"/>
              </a:p>
              <a:p>
                <a:r>
                  <a:rPr lang="en-US" sz="2400" dirty="0"/>
                  <a:t>Each of the events as associated with a time interval, known as remaining time, after which the even occur,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b="0" dirty="0"/>
                  <a:t> </a:t>
                </a:r>
              </a:p>
              <a:p>
                <a:r>
                  <a:rPr lang="en-US" sz="2400" dirty="0"/>
                  <a:t>When event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/>
                          </a:rPr>
                          <m:t>𝑒</m:t>
                        </m:r>
                      </m:e>
                      <m:sub>
                        <m:r>
                          <a:rPr lang="en-US" sz="2400" b="0" i="1" smtClean="0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b="0" dirty="0"/>
                  <a:t> is activated, it is initialized to the lifetime of the event,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/>
                          </a:rPr>
                          <m:t>𝑣</m:t>
                        </m:r>
                      </m:e>
                      <m:sub>
                        <m:r>
                          <a:rPr lang="en-US" sz="2400" b="0" i="1" smtClean="0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endParaRPr lang="en-US" sz="2400" b="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b="0" i="1" smtClean="0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b="0" dirty="0"/>
                  <a:t> is initialized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/>
                          </a:rPr>
                          <m:t>𝑣</m:t>
                        </m:r>
                      </m:e>
                      <m:sub>
                        <m:r>
                          <a:rPr lang="en-US" sz="2000" b="0" i="1" smtClean="0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b="0" dirty="0"/>
                  <a:t>, at the time of event activation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000" b="0" i="1" smtClean="0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/>
                          </a:rPr>
                          <m:t>𝑣</m:t>
                        </m:r>
                      </m:e>
                      <m:sub>
                        <m:r>
                          <a:rPr lang="en-US" sz="2000" b="0" i="1" smtClean="0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endParaRPr lang="en-US" sz="2000" b="0" dirty="0"/>
              </a:p>
              <a:p>
                <a:r>
                  <a:rPr lang="en-US" sz="2400" b="0" dirty="0"/>
                  <a:t>As th</a:t>
                </a:r>
                <a:r>
                  <a:rPr lang="en-US" sz="2400" dirty="0"/>
                  <a:t>e simulated time is advanced, the value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b="0" dirty="0"/>
                  <a:t> is decreased</a:t>
                </a:r>
              </a:p>
              <a:p>
                <a:r>
                  <a:rPr lang="en-US" sz="2400" dirty="0"/>
                  <a:t>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latin typeface="Cambria Math"/>
                      </a:rPr>
                      <m:t>=0</m:t>
                    </m:r>
                  </m:oMath>
                </a14:m>
                <a:r>
                  <a:rPr lang="en-US" sz="2400" b="0" dirty="0"/>
                  <a:t>, the event is fired, i.e., the event occurs</a:t>
                </a:r>
              </a:p>
              <a:p>
                <a:endParaRPr lang="en-US" sz="2400" b="0" dirty="0"/>
              </a:p>
              <a:p>
                <a:endParaRPr lang="en-US" sz="2400" b="0" dirty="0"/>
              </a:p>
              <a:p>
                <a:pPr marL="0" indent="0">
                  <a:buNone/>
                </a:pPr>
                <a:r>
                  <a:rPr lang="en-US" sz="2000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111" t="-1232" r="-1704" b="-213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B2693F7-4914-419C-A517-C78FB5E2D2EB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1904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SSQS – Step 4: Computation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		Scheduling and Time advance</a:t>
                </a:r>
              </a:p>
              <a:p>
                <a:r>
                  <a:rPr lang="en-US" dirty="0"/>
                  <a:t>Which event is to occur?</a:t>
                </a:r>
              </a:p>
              <a:p>
                <a:pPr lvl="1"/>
                <a:r>
                  <a:rPr lang="en-US" dirty="0"/>
                  <a:t>Event with the minimum remaining time occurs</a:t>
                </a:r>
              </a:p>
              <a:p>
                <a:pPr lvl="1"/>
                <a:r>
                  <a:rPr lang="en-US" dirty="0"/>
                  <a:t>This event is called the next event to occur, or simply the next event</a:t>
                </a:r>
              </a:p>
              <a:p>
                <a:pPr lvl="2"/>
                <a:r>
                  <a:rPr lang="en-US" dirty="0"/>
                  <a:t>Also, known as the triggering event at state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𝑥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𝑡</m:t>
                        </m:r>
                      </m:e>
                    </m:d>
                  </m:oMath>
                </a14:m>
                <a:endParaRPr lang="en-US" b="0" dirty="0"/>
              </a:p>
              <a:p>
                <a:pPr lvl="2"/>
                <a:r>
                  <a:rPr lang="en-US" dirty="0"/>
                  <a:t>Denoted as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/>
                          </a:rPr>
                          <m:t>∗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latin typeface="Cambria Math"/>
                          </a:rPr>
                          <m:t>∗</m:t>
                        </m:r>
                      </m:sup>
                    </m:sSup>
                    <m:r>
                      <a:rPr lang="en-US" i="1">
                        <a:latin typeface="Cambria Math"/>
                      </a:rPr>
                      <m:t>= 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/>
                              </a:rPr>
                              <m:t>argmin</m:t>
                            </m:r>
                          </m:e>
                          <m:lim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latin typeface="Cambria Math"/>
                              </a:rPr>
                              <m:t>∈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</a:rPr>
                                  <m:t>𝑥</m:t>
                                </m:r>
                                <m:r>
                                  <a:rPr lang="en-US" i="1">
                                    <a:latin typeface="Cambria Math"/>
                                  </a:rPr>
                                  <m:t>(</m:t>
                                </m:r>
                                <m:r>
                                  <a:rPr lang="en-US" i="1">
                                    <a:latin typeface="Cambria Math"/>
                                  </a:rPr>
                                  <m:t>𝑡</m:t>
                                </m:r>
                                <m:r>
                                  <a:rPr lang="en-US" i="1">
                                    <a:latin typeface="Cambria Math"/>
                                  </a:rPr>
                                  <m:t>)</m:t>
                                </m:r>
                              </m:sub>
                            </m:sSub>
                          </m:lim>
                        </m:limLow>
                      </m:fName>
                      <m:e>
                        <m:r>
                          <a:rPr lang="en-US" i="1">
                            <a:latin typeface="Cambria Math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/>
                          </a:rPr>
                          <m:t>)</m:t>
                        </m:r>
                      </m:e>
                    </m:func>
                  </m:oMath>
                </a14:m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852" t="-1724" b="-19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B2693F7-4914-419C-A517-C78FB5E2D2EB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1642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SSQS – Step 4: Computation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		Scheduling and Time advance</a:t>
                </a:r>
              </a:p>
              <a:p>
                <a:r>
                  <a:rPr lang="en-US" dirty="0"/>
                  <a:t>When the triggering event will fire?</a:t>
                </a:r>
              </a:p>
              <a:p>
                <a:pPr lvl="1"/>
                <a:r>
                  <a:rPr lang="en-US" dirty="0"/>
                  <a:t>After an interval equal to the remaining time of the triggering event</a:t>
                </a:r>
              </a:p>
              <a:p>
                <a:pPr lvl="1"/>
                <a:r>
                  <a:rPr lang="en-US" dirty="0"/>
                  <a:t>Let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/>
                          </a:rPr>
                          <m:t>𝑡</m:t>
                        </m:r>
                      </m:e>
                      <m:sup>
                        <m:r>
                          <a:rPr lang="en-US" b="0" i="1" smtClean="0">
                            <a:latin typeface="Cambria Math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 denote the time interval 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/>
                          </a:rPr>
                          <m:t>𝑡</m:t>
                        </m:r>
                      </m:e>
                      <m:sup>
                        <m:r>
                          <a:rPr lang="en-US" i="1">
                            <a:latin typeface="Cambria Math"/>
                          </a:rPr>
                          <m:t>∗</m:t>
                        </m:r>
                      </m:sup>
                    </m:sSup>
                    <m:r>
                      <a:rPr lang="en-US" i="1">
                        <a:latin typeface="Cambria Math"/>
                      </a:rPr>
                      <m:t>= 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/>
                              </a:rPr>
                              <m:t>min</m:t>
                            </m:r>
                          </m:e>
                          <m:lim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latin typeface="Cambria Math"/>
                              </a:rPr>
                              <m:t>∈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</a:rPr>
                                  <m:t>𝑥</m:t>
                                </m:r>
                                <m:r>
                                  <a:rPr lang="en-US" i="1">
                                    <a:latin typeface="Cambria Math"/>
                                  </a:rPr>
                                  <m:t>(</m:t>
                                </m:r>
                                <m:r>
                                  <a:rPr lang="en-US" i="1">
                                    <a:latin typeface="Cambria Math"/>
                                  </a:rPr>
                                  <m:t>𝑡</m:t>
                                </m:r>
                                <m:r>
                                  <a:rPr lang="en-US" i="1">
                                    <a:latin typeface="Cambria Math"/>
                                  </a:rPr>
                                  <m:t>)</m:t>
                                </m:r>
                              </m:sub>
                            </m:sSub>
                          </m:lim>
                        </m:limLow>
                      </m:fName>
                      <m:e>
                        <m:r>
                          <a:rPr lang="en-US" i="1">
                            <a:latin typeface="Cambria Math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/>
                          </a:rPr>
                          <m:t>)</m:t>
                        </m:r>
                      </m:e>
                    </m:func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/>
                          </a:rPr>
                          <m:t>𝑡</m:t>
                        </m:r>
                      </m:e>
                      <m:sup>
                        <m:r>
                          <a:rPr lang="en-US" b="0" i="1" smtClean="0">
                            <a:latin typeface="Cambria Math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 indicates the inter-event occurrence time  </a:t>
                </a:r>
              </a:p>
              <a:p>
                <a:pPr lvl="1"/>
                <a:r>
                  <a:rPr lang="en-US" dirty="0"/>
                  <a:t>This leads to the next-event time advance mechanism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852" t="-1724" r="-1926" b="-13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B2693F7-4914-419C-A517-C78FB5E2D2EB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5021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SSQS – Step 4: Computation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		Scheduling and Time advance</a:t>
                </a:r>
              </a:p>
              <a:p>
                <a:endParaRPr lang="en-US" dirty="0"/>
              </a:p>
              <a:p>
                <a:r>
                  <a:rPr lang="en-US" dirty="0"/>
                  <a:t>What happens during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𝑡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/>
                      </a:rPr>
                      <m:t>(</m:t>
                    </m:r>
                    <m:r>
                      <a:rPr lang="en-US" b="0" i="1" smtClean="0">
                        <a:latin typeface="Cambria Math"/>
                      </a:rPr>
                      <m:t>𝑡</m:t>
                    </m:r>
                    <m:r>
                      <a:rPr lang="en-US" b="0" i="1" smtClean="0">
                        <a:latin typeface="Cambria Math"/>
                      </a:rPr>
                      <m:t>+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/>
                          </a:rPr>
                          <m:t>𝑡</m:t>
                        </m:r>
                      </m:e>
                      <m:sup>
                        <m:r>
                          <a:rPr lang="en-US" b="0" i="1" smtClean="0">
                            <a:latin typeface="Cambria Math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latin typeface="Cambria Math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Absolutely Nothing</a:t>
                </a:r>
              </a:p>
              <a:p>
                <a:r>
                  <a:rPr lang="en-US" dirty="0"/>
                  <a:t>How the time is advanced from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𝑡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>
                        <a:latin typeface="Cambria Math"/>
                      </a:rPr>
                      <m:t>(</m:t>
                    </m:r>
                    <m:r>
                      <a:rPr lang="en-US" i="1">
                        <a:latin typeface="Cambria Math"/>
                      </a:rPr>
                      <m:t>𝑡</m:t>
                    </m:r>
                    <m:r>
                      <a:rPr lang="en-US" i="1">
                        <a:latin typeface="Cambria Math"/>
                      </a:rPr>
                      <m:t>+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/>
                          </a:rPr>
                          <m:t>𝑡</m:t>
                        </m:r>
                      </m:e>
                      <m:sup>
                        <m:r>
                          <a:rPr lang="en-US" i="1">
                            <a:latin typeface="Cambria Math"/>
                          </a:rPr>
                          <m:t>∗</m:t>
                        </m:r>
                      </m:sup>
                    </m:sSup>
                    <m:r>
                      <a:rPr lang="en-US" i="1">
                        <a:latin typeface="Cambria Math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Fixed time increment</a:t>
                </a:r>
              </a:p>
              <a:p>
                <a:pPr lvl="1"/>
                <a:r>
                  <a:rPr lang="en-US" dirty="0"/>
                  <a:t>Next-event time increment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852" t="-1724" r="-7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B2693F7-4914-419C-A517-C78FB5E2D2EB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1260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SSQS – Step 4: Computation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sz="2400" dirty="0"/>
                  <a:t>		Scheduling and Time advance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Fixed time increment</a:t>
                </a:r>
              </a:p>
              <a:p>
                <a:pPr lvl="1"/>
                <a:r>
                  <a:rPr lang="en-US" sz="2000" dirty="0"/>
                  <a:t>A fixed amount of time unit is defined</a:t>
                </a:r>
              </a:p>
              <a:p>
                <a:pPr lvl="1"/>
                <a:r>
                  <a:rPr lang="en-US" sz="2000" dirty="0"/>
                  <a:t>After the interval, the clock value is increment by 1</a:t>
                </a:r>
              </a:p>
              <a:p>
                <a:pPr lvl="1"/>
                <a:r>
                  <a:rPr lang="en-US" sz="2000" dirty="0"/>
                  <a:t>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/>
                          </a:rPr>
                          <m:t>𝑡</m:t>
                        </m:r>
                      </m:e>
                      <m:sup>
                        <m:r>
                          <a:rPr lang="en-US" sz="2000" b="0" i="1" smtClean="0">
                            <a:latin typeface="Cambria Math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2000" dirty="0"/>
                  <a:t> equals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/>
                      </a:rPr>
                      <m:t>𝑛</m:t>
                    </m:r>
                  </m:oMath>
                </a14:m>
                <a:r>
                  <a:rPr lang="en-US" sz="2000" dirty="0"/>
                  <a:t> times units, then the triggering event will occur after the clock is advanced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/>
                      </a:rPr>
                      <m:t>𝑛</m:t>
                    </m:r>
                  </m:oMath>
                </a14:m>
                <a:r>
                  <a:rPr lang="en-US" sz="2000" dirty="0"/>
                  <a:t> times. During this time nothing happens </a:t>
                </a:r>
              </a:p>
              <a:p>
                <a:pPr lvl="1"/>
                <a:r>
                  <a:rPr lang="en-US" sz="2000" dirty="0"/>
                  <a:t>Unnecessarily increases the simulation time</a:t>
                </a:r>
              </a:p>
              <a:p>
                <a:r>
                  <a:rPr lang="en-US" sz="2400" dirty="0"/>
                  <a:t>Next event time increment</a:t>
                </a:r>
              </a:p>
              <a:p>
                <a:pPr lvl="1"/>
                <a:r>
                  <a:rPr lang="en-US" sz="2000" dirty="0"/>
                  <a:t>Since nothing happens between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/>
                      </a:rPr>
                      <m:t>𝑡</m:t>
                    </m:r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r>
                      <a:rPr lang="en-US" sz="2000">
                        <a:latin typeface="Cambria Math"/>
                      </a:rPr>
                      <m:t>(</m:t>
                    </m:r>
                    <m:r>
                      <a:rPr lang="en-US" sz="2000" i="1">
                        <a:latin typeface="Cambria Math"/>
                      </a:rPr>
                      <m:t>𝑡</m:t>
                    </m:r>
                    <m:r>
                      <a:rPr lang="en-US" sz="2000" i="1">
                        <a:latin typeface="Cambria Math"/>
                      </a:rPr>
                      <m:t>+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/>
                          </a:rPr>
                          <m:t>𝑡</m:t>
                        </m:r>
                      </m:e>
                      <m:sup>
                        <m:r>
                          <a:rPr lang="en-US" sz="2000" i="1">
                            <a:latin typeface="Cambria Math"/>
                          </a:rPr>
                          <m:t>∗</m:t>
                        </m:r>
                      </m:sup>
                    </m:sSup>
                    <m:r>
                      <a:rPr lang="en-US" sz="2000" i="1">
                        <a:latin typeface="Cambria Math"/>
                      </a:rPr>
                      <m:t>)</m:t>
                    </m:r>
                  </m:oMath>
                </a14:m>
                <a:r>
                  <a:rPr lang="en-US" sz="2000" dirty="0"/>
                  <a:t>, we can directly update the clock value from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/>
                      </a:rPr>
                      <m:t>𝑡</m:t>
                    </m:r>
                  </m:oMath>
                </a14:m>
                <a:r>
                  <a:rPr lang="en-US" sz="2000" dirty="0"/>
                  <a:t> to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/>
                          </a:rPr>
                          <m:t>𝑡</m:t>
                        </m:r>
                        <m:r>
                          <a:rPr lang="en-US" sz="2000" i="1">
                            <a:latin typeface="Cambria Math"/>
                          </a:rPr>
                          <m:t>+</m:t>
                        </m:r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𝑡</m:t>
                            </m:r>
                          </m:e>
                          <m:sup>
                            <m:r>
                              <a:rPr lang="en-US" sz="2000" i="1">
                                <a:latin typeface="Cambria Math"/>
                              </a:rPr>
                              <m:t>∗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2000" dirty="0"/>
                  <a:t> when event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/>
                          </a:rPr>
                          <m:t>𝑒</m:t>
                        </m:r>
                      </m:e>
                      <m:sup>
                        <m:r>
                          <a:rPr lang="en-US" sz="2000" b="0" i="1" smtClean="0">
                            <a:latin typeface="Cambria Math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2000" dirty="0"/>
                  <a:t> occurs.</a:t>
                </a:r>
              </a:p>
              <a:p>
                <a:pPr lvl="1"/>
                <a:r>
                  <a:rPr lang="en-US" sz="2000" dirty="0"/>
                  <a:t>Clock value is increment to the next event time</a:t>
                </a:r>
              </a:p>
              <a:p>
                <a:pPr lvl="1"/>
                <a:r>
                  <a:rPr lang="en-US" sz="2000" dirty="0"/>
                  <a:t>Simulation becomes faster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111" t="-985" b="-19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B2693F7-4914-419C-A517-C78FB5E2D2EB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9926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SSQS – Step 4: Computation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		Scheduling and Time advance</a:t>
                </a:r>
              </a:p>
              <a:p>
                <a:r>
                  <a:rPr lang="en-US" dirty="0"/>
                  <a:t>What happens when an event occurs?</a:t>
                </a:r>
              </a:p>
              <a:p>
                <a:pPr lvl="1"/>
                <a:r>
                  <a:rPr lang="en-US" dirty="0"/>
                  <a:t>The clock is updated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𝑡</m:t>
                    </m:r>
                    <m:r>
                      <a:rPr lang="en-US" b="0" i="1" smtClean="0">
                        <a:latin typeface="Cambria Math"/>
                      </a:rPr>
                      <m:t>=</m:t>
                    </m:r>
                    <m:r>
                      <a:rPr lang="en-US" b="0" i="1" smtClean="0">
                        <a:latin typeface="Cambria Math"/>
                      </a:rPr>
                      <m:t>𝑡</m:t>
                    </m:r>
                    <m:r>
                      <a:rPr lang="en-US" b="0" i="1" smtClean="0">
                        <a:latin typeface="Cambria Math"/>
                      </a:rPr>
                      <m:t>+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/>
                          </a:rPr>
                          <m:t>𝑡</m:t>
                        </m:r>
                      </m:e>
                      <m:sup>
                        <m:r>
                          <a:rPr lang="en-US" b="0" i="1" smtClean="0">
                            <a:latin typeface="Cambria Math"/>
                          </a:rPr>
                          <m:t>∗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State variables are updated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𝑥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𝑡</m:t>
                        </m:r>
                        <m:r>
                          <a:rPr lang="en-US" b="0" i="1" smtClean="0">
                            <a:latin typeface="Cambria Math"/>
                          </a:rPr>
                          <m:t>+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𝑡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/>
                      </a:rPr>
                      <m:t>=</m:t>
                    </m:r>
                    <m:r>
                      <a:rPr lang="en-US" b="0" i="1" smtClean="0">
                        <a:latin typeface="Cambria Math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𝑥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𝑡</m:t>
                            </m:r>
                          </m:e>
                        </m:d>
                        <m:r>
                          <a:rPr lang="en-US" b="0" i="1" smtClean="0">
                            <a:latin typeface="Cambria Math"/>
                          </a:rPr>
                          <m:t>, 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/>
                              </a:rPr>
                              <m:t>∗</m:t>
                            </m:r>
                          </m:sup>
                        </m:sSup>
                      </m:e>
                    </m:d>
                  </m:oMath>
                </a14:m>
                <a:endParaRPr lang="en-US" b="0" dirty="0"/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⋅</m:t>
                        </m:r>
                      </m:e>
                    </m:d>
                  </m:oMath>
                </a14:m>
                <a:r>
                  <a:rPr lang="en-US" dirty="0"/>
                  <a:t> is known as the state transition function</a:t>
                </a:r>
              </a:p>
              <a:p>
                <a:pPr lvl="1"/>
                <a:r>
                  <a:rPr lang="en-US" dirty="0"/>
                  <a:t> Usually, a separate function is included for each of the events</a:t>
                </a:r>
              </a:p>
              <a:p>
                <a:pPr lvl="2"/>
                <a:r>
                  <a:rPr lang="en-US" dirty="0"/>
                  <a:t>Known as the event handler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852" t="-1724" b="-123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B2693F7-4914-419C-A517-C78FB5E2D2EB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8315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914400"/>
                <a:ext cx="8229600" cy="5410200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800" dirty="0"/>
                  <a:t>		Scheduling and Time advance</a:t>
                </a:r>
              </a:p>
              <a:p>
                <a:r>
                  <a:rPr lang="en-US" sz="2400" dirty="0"/>
                  <a:t>The event list is updated</a:t>
                </a:r>
              </a:p>
              <a:p>
                <a:pPr lvl="1"/>
                <a:r>
                  <a:rPr lang="en-US" sz="2000" dirty="0"/>
                  <a:t>Removing infeasible events</a:t>
                </a:r>
              </a:p>
              <a:p>
                <a:pPr lvl="2"/>
                <a:r>
                  <a:rPr lang="en-US" sz="1800" dirty="0"/>
                  <a:t>Each event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/>
                      </a:rPr>
                      <m:t>𝑒</m:t>
                    </m:r>
                    <m:r>
                      <a:rPr lang="en-US" sz="1800" b="0" i="1" smtClean="0">
                        <a:latin typeface="Cambria Math"/>
                      </a:rPr>
                      <m:t>∈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/>
                          </a:rPr>
                          <m:t>𝐸</m:t>
                        </m:r>
                      </m:e>
                      <m:sub>
                        <m:r>
                          <a:rPr lang="en-US" sz="1800" b="0" i="1" smtClean="0">
                            <a:latin typeface="Cambria Math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sz="1800" dirty="0"/>
                  <a:t> that are not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/>
                          </a:rPr>
                          <m:t>𝐹</m:t>
                        </m:r>
                      </m:e>
                      <m:sub>
                        <m:r>
                          <a:rPr lang="en-US" sz="1800" b="0" i="1" smtClean="0">
                            <a:latin typeface="Cambria Math"/>
                          </a:rPr>
                          <m:t>𝑥</m:t>
                        </m:r>
                        <m:r>
                          <a:rPr lang="en-US" sz="1800" b="0" i="1" smtClean="0">
                            <a:latin typeface="Cambria Math"/>
                          </a:rPr>
                          <m:t>(</m:t>
                        </m:r>
                        <m:r>
                          <a:rPr lang="en-US" sz="1800" b="0" i="1" smtClean="0">
                            <a:latin typeface="Cambria Math"/>
                          </a:rPr>
                          <m:t>𝑡</m:t>
                        </m:r>
                        <m:r>
                          <a:rPr lang="en-US" sz="1800" b="0" i="1" smtClean="0">
                            <a:latin typeface="Cambria Math"/>
                          </a:rPr>
                          <m:t>+</m:t>
                        </m:r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/>
                              </a:rPr>
                              <m:t>𝑡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/>
                              </a:rPr>
                              <m:t>∗</m:t>
                            </m:r>
                          </m:sup>
                        </m:sSup>
                        <m:r>
                          <a:rPr lang="en-US" sz="1800" b="0" i="1" smtClean="0">
                            <a:latin typeface="Cambria Math"/>
                          </a:rPr>
                          <m:t>)</m:t>
                        </m:r>
                      </m:sub>
                    </m:sSub>
                  </m:oMath>
                </a14:m>
                <a:r>
                  <a:rPr lang="en-US" sz="1800" dirty="0"/>
                  <a:t> are removed</a:t>
                </a:r>
              </a:p>
              <a:p>
                <a:pPr lvl="2"/>
                <a:r>
                  <a:rPr lang="en-US" sz="1800" b="0" dirty="0"/>
                  <a:t>Set of infeasible events,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/>
                          </a:rPr>
                          <m:t>𝐸</m:t>
                        </m:r>
                      </m:e>
                      <m:sub>
                        <m:r>
                          <a:rPr lang="en-US" sz="1800" b="0" i="1" smtClean="0">
                            <a:latin typeface="Cambria Math"/>
                          </a:rPr>
                          <m:t>𝐼</m:t>
                        </m:r>
                      </m:sub>
                    </m:sSub>
                  </m:oMath>
                </a14:m>
                <a:r>
                  <a:rPr lang="en-US" sz="1800" b="0" dirty="0"/>
                  <a:t>, at </a:t>
                </a:r>
                <a14:m>
                  <m:oMath xmlns:m="http://schemas.openxmlformats.org/officeDocument/2006/math">
                    <m:r>
                      <a:rPr lang="en-US" sz="1800" b="0" i="0" smtClean="0">
                        <a:latin typeface="Cambria Math"/>
                      </a:rPr>
                      <m:t>(</m:t>
                    </m:r>
                    <m:r>
                      <m:rPr>
                        <m:sty m:val="p"/>
                      </m:rPr>
                      <a:rPr lang="en-US" sz="1800" b="0" i="0" smtClean="0">
                        <a:latin typeface="Cambria Math"/>
                      </a:rPr>
                      <m:t>t</m:t>
                    </m:r>
                    <m:r>
                      <a:rPr lang="en-US" sz="1800" b="0" i="0" smtClean="0">
                        <a:latin typeface="Cambria Math"/>
                      </a:rPr>
                      <m:t>+</m:t>
                    </m:r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800" b="0" i="0" smtClean="0">
                            <a:latin typeface="Cambria Math"/>
                          </a:rPr>
                          <m:t>t</m:t>
                        </m:r>
                      </m:e>
                      <m:sup>
                        <m:r>
                          <a:rPr lang="en-US" sz="1800" b="0" i="0" smtClean="0">
                            <a:latin typeface="Cambria Math"/>
                          </a:rPr>
                          <m:t>∗</m:t>
                        </m:r>
                      </m:sup>
                    </m:sSup>
                    <m:r>
                      <a:rPr lang="en-US" sz="1800" b="0" i="0" smtClean="0">
                        <a:latin typeface="Cambria Math"/>
                      </a:rPr>
                      <m:t>),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/>
                          </a:rPr>
                          <m:t>𝐸</m:t>
                        </m:r>
                      </m:e>
                      <m:sub>
                        <m:r>
                          <a:rPr lang="en-US" sz="1800" b="0" i="1" smtClean="0">
                            <a:latin typeface="Cambria Math"/>
                          </a:rPr>
                          <m:t>𝐼</m:t>
                        </m:r>
                      </m:sub>
                    </m:sSub>
                    <m:r>
                      <a:rPr lang="en-US" sz="1800" b="0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/>
                              </a:rPr>
                              <m:t>𝐸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/>
                              </a:rPr>
                              <m:t>𝐿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/>
                          </a:rPr>
                          <m:t>/</m:t>
                        </m:r>
                        <m:r>
                          <a:rPr lang="en-US" sz="1800" b="0" i="1" smtClean="0">
                            <a:latin typeface="Cambria Math"/>
                          </a:rPr>
                          <m:t>𝐹</m:t>
                        </m:r>
                      </m:e>
                      <m:sub>
                        <m:r>
                          <a:rPr lang="en-US" sz="1800" b="0" i="1" smtClean="0">
                            <a:latin typeface="Cambria Math"/>
                          </a:rPr>
                          <m:t>𝑥</m:t>
                        </m:r>
                        <m:d>
                          <m:d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latin typeface="Cambria Math"/>
                              </a:rPr>
                              <m:t>𝑡</m:t>
                            </m:r>
                            <m:r>
                              <a:rPr lang="en-US" sz="1800" b="0" i="1" smtClean="0">
                                <a:latin typeface="Cambria Math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800" b="0" i="1" smtClean="0">
                                    <a:latin typeface="Cambria Math"/>
                                  </a:rPr>
                                  <m:t>𝑡</m:t>
                                </m:r>
                              </m:e>
                              <m:sup>
                                <m:r>
                                  <a:rPr lang="en-US" sz="1800" b="0" i="1" smtClean="0">
                                    <a:latin typeface="Cambria Math"/>
                                  </a:rPr>
                                  <m:t>∗</m:t>
                                </m:r>
                              </m:sup>
                            </m:sSup>
                          </m:e>
                        </m:d>
                      </m:sub>
                    </m:sSub>
                  </m:oMath>
                </a14:m>
                <a:endParaRPr lang="en-US" sz="1800" b="0" dirty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/>
                          </a:rPr>
                          <m:t>𝐸</m:t>
                        </m:r>
                      </m:e>
                      <m:sub>
                        <m:r>
                          <a:rPr lang="en-US" sz="1800" b="0" i="1" smtClean="0">
                            <a:latin typeface="Cambria Math"/>
                          </a:rPr>
                          <m:t>𝐿</m:t>
                        </m:r>
                      </m:sub>
                    </m:sSub>
                    <m:r>
                      <a:rPr lang="en-US" sz="1800" b="0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/>
                          </a:rPr>
                          <m:t>𝐸</m:t>
                        </m:r>
                      </m:e>
                      <m:sub>
                        <m:r>
                          <a:rPr lang="en-US" sz="1800" b="0" i="1" smtClean="0">
                            <a:latin typeface="Cambria Math"/>
                          </a:rPr>
                          <m:t>𝐿</m:t>
                        </m:r>
                      </m:sub>
                    </m:sSub>
                    <m:r>
                      <a:rPr lang="en-US" sz="1800" b="0" i="1" smtClean="0">
                        <a:latin typeface="Cambria Math"/>
                      </a:rPr>
                      <m:t>/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/>
                          </a:rPr>
                          <m:t>𝐸</m:t>
                        </m:r>
                      </m:e>
                      <m:sub>
                        <m:r>
                          <a:rPr lang="en-US" sz="1800" b="0" i="1" smtClean="0">
                            <a:latin typeface="Cambria Math"/>
                          </a:rPr>
                          <m:t>𝐼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lvl="1"/>
                <a:r>
                  <a:rPr lang="en-US" sz="2000" dirty="0"/>
                  <a:t>Update the remaining time of events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/>
                          </a:rPr>
                          <m:t>𝐸</m:t>
                        </m:r>
                      </m:e>
                      <m:sub>
                        <m:r>
                          <a:rPr lang="en-US" sz="2000" b="0" i="1" smtClean="0">
                            <a:latin typeface="Cambria Math"/>
                          </a:rPr>
                          <m:t>𝐿</m:t>
                        </m:r>
                      </m:sub>
                    </m:sSub>
                  </m:oMath>
                </a14:m>
                <a:endParaRPr lang="en-US" sz="2000" dirty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1800" b="0" i="1" smtClean="0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sz="1800" b="0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1800" b="0" i="1" smtClean="0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sz="1800" b="0" i="1" smtClean="0">
                        <a:latin typeface="Cambria Math"/>
                      </a:rPr>
                      <m:t>−</m:t>
                    </m:r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/>
                          </a:rPr>
                          <m:t>𝑡</m:t>
                        </m:r>
                      </m:e>
                      <m:sup>
                        <m:r>
                          <a:rPr lang="en-US" sz="1800" b="0" i="1" smtClean="0">
                            <a:latin typeface="Cambria Math"/>
                          </a:rPr>
                          <m:t>∗</m:t>
                        </m:r>
                      </m:sup>
                    </m:sSup>
                    <m:r>
                      <a:rPr lang="en-US" sz="1800" b="0" i="0" smtClean="0">
                        <a:latin typeface="Cambria Math"/>
                      </a:rPr>
                      <m:t>,      </m:t>
                    </m:r>
                    <m:r>
                      <a:rPr lang="en-US" sz="1800" b="0" i="1" smtClean="0">
                        <a:latin typeface="Cambria Math"/>
                      </a:rPr>
                      <m:t>∀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/>
                          </a:rPr>
                          <m:t>𝑒</m:t>
                        </m:r>
                      </m:e>
                      <m:sub>
                        <m:r>
                          <a:rPr lang="en-US" sz="1800" b="0" i="1" smtClean="0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sz="1800" b="0" i="1" smtClean="0">
                        <a:latin typeface="Cambria Math"/>
                      </a:rPr>
                      <m:t>∈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/>
                          </a:rPr>
                          <m:t>𝐸</m:t>
                        </m:r>
                      </m:e>
                      <m:sub>
                        <m:r>
                          <a:rPr lang="en-US" sz="1800" b="0" i="1" smtClean="0">
                            <a:latin typeface="Cambria Math"/>
                          </a:rPr>
                          <m:t>𝐿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lvl="1"/>
                <a:r>
                  <a:rPr lang="en-US" sz="2000" dirty="0"/>
                  <a:t>Add feasible events that are not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/>
                          </a:rPr>
                          <m:t>𝐸</m:t>
                        </m:r>
                      </m:e>
                      <m:sub>
                        <m:r>
                          <a:rPr lang="en-US" sz="2000" b="0" i="1" smtClean="0">
                            <a:latin typeface="Cambria Math"/>
                          </a:rPr>
                          <m:t>𝐿</m:t>
                        </m:r>
                      </m:sub>
                    </m:sSub>
                  </m:oMath>
                </a14:m>
                <a:endParaRPr lang="en-US" sz="2000" dirty="0"/>
              </a:p>
              <a:p>
                <a:pPr lvl="2"/>
                <a:r>
                  <a:rPr lang="en-US" sz="1800" dirty="0"/>
                  <a:t>Add events that are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/>
                          </a:rPr>
                          <m:t>𝐹</m:t>
                        </m:r>
                      </m:e>
                      <m:sub>
                        <m:r>
                          <a:rPr lang="en-US" sz="1800" b="0" i="1" smtClean="0">
                            <a:latin typeface="Cambria Math"/>
                          </a:rPr>
                          <m:t>𝑥</m:t>
                        </m:r>
                        <m:r>
                          <a:rPr lang="en-US" sz="1800" b="0" i="1" smtClean="0">
                            <a:latin typeface="Cambria Math"/>
                          </a:rPr>
                          <m:t>(</m:t>
                        </m:r>
                        <m:r>
                          <a:rPr lang="en-US" sz="1800" b="0" i="1" smtClean="0">
                            <a:latin typeface="Cambria Math"/>
                          </a:rPr>
                          <m:t>𝑡</m:t>
                        </m:r>
                        <m:r>
                          <a:rPr lang="en-US" sz="1800" b="0" i="1" smtClean="0">
                            <a:latin typeface="Cambria Math"/>
                          </a:rPr>
                          <m:t>+</m:t>
                        </m:r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/>
                              </a:rPr>
                              <m:t>𝑡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/>
                              </a:rPr>
                              <m:t>∗</m:t>
                            </m:r>
                          </m:sup>
                        </m:sSup>
                        <m:r>
                          <a:rPr lang="en-US" sz="1800" b="0" i="1" smtClean="0">
                            <a:latin typeface="Cambria Math"/>
                          </a:rPr>
                          <m:t>)</m:t>
                        </m:r>
                      </m:sub>
                    </m:sSub>
                  </m:oMath>
                </a14:m>
                <a:r>
                  <a:rPr lang="en-US" sz="1800" dirty="0"/>
                  <a:t> but not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/>
                          </a:rPr>
                          <m:t>𝐸</m:t>
                        </m:r>
                      </m:e>
                      <m:sub>
                        <m:r>
                          <a:rPr lang="en-US" sz="1800" b="0" i="1" smtClean="0">
                            <a:latin typeface="Cambria Math"/>
                          </a:rPr>
                          <m:t>𝐿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/>
                          </a:rPr>
                          <m:t>𝐸</m:t>
                        </m:r>
                      </m:e>
                      <m:sub>
                        <m:r>
                          <a:rPr lang="en-US" sz="1800" b="0" i="1" smtClean="0">
                            <a:latin typeface="Cambria Math"/>
                          </a:rPr>
                          <m:t>𝐴</m:t>
                        </m:r>
                      </m:sub>
                    </m:sSub>
                    <m:r>
                      <a:rPr lang="en-US" sz="1800" b="0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/>
                          </a:rPr>
                          <m:t>𝐹</m:t>
                        </m:r>
                      </m:e>
                      <m:sub>
                        <m:r>
                          <a:rPr lang="en-US" sz="1800" b="0" i="1" smtClean="0">
                            <a:latin typeface="Cambria Math"/>
                          </a:rPr>
                          <m:t>𝑥</m:t>
                        </m:r>
                        <m:d>
                          <m:d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latin typeface="Cambria Math"/>
                              </a:rPr>
                              <m:t>𝑡</m:t>
                            </m:r>
                            <m:r>
                              <a:rPr lang="en-US" sz="1800" b="0" i="1" smtClean="0">
                                <a:latin typeface="Cambria Math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800" b="0" i="1" smtClean="0">
                                    <a:latin typeface="Cambria Math"/>
                                  </a:rPr>
                                  <m:t>𝑡</m:t>
                                </m:r>
                              </m:e>
                              <m:sup>
                                <m:r>
                                  <a:rPr lang="en-US" sz="1800" b="0" i="1" smtClean="0">
                                    <a:latin typeface="Cambria Math"/>
                                  </a:rPr>
                                  <m:t>∗</m:t>
                                </m:r>
                              </m:sup>
                            </m:sSup>
                          </m:e>
                        </m:d>
                      </m:sub>
                    </m:sSub>
                    <m:r>
                      <a:rPr lang="en-US" sz="1800" b="0" i="1" smtClean="0">
                        <a:latin typeface="Cambria Math"/>
                      </a:rPr>
                      <m:t>/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/>
                          </a:rPr>
                          <m:t>𝐸</m:t>
                        </m:r>
                      </m:e>
                      <m:sub>
                        <m:r>
                          <a:rPr lang="en-US" sz="1800" b="0" i="1" smtClean="0">
                            <a:latin typeface="Cambria Math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sz="1800" dirty="0"/>
                  <a:t> </a:t>
                </a:r>
              </a:p>
              <a:p>
                <a:pPr lvl="2"/>
                <a:r>
                  <a:rPr lang="en-US" sz="1800" dirty="0"/>
                  <a:t>For each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/>
                          </a:rPr>
                          <m:t>𝑒</m:t>
                        </m:r>
                      </m:e>
                      <m:sub>
                        <m:r>
                          <a:rPr lang="en-US" sz="1800" b="0" i="1" smtClean="0">
                            <a:latin typeface="Cambria Math"/>
                          </a:rPr>
                          <m:t>𝑗</m:t>
                        </m:r>
                      </m:sub>
                    </m:sSub>
                    <m:r>
                      <a:rPr lang="en-US" sz="1800" b="0" i="1" smtClean="0">
                        <a:latin typeface="Cambria Math"/>
                      </a:rPr>
                      <m:t>∈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/>
                          </a:rPr>
                          <m:t>𝐸</m:t>
                        </m:r>
                      </m:e>
                      <m:sub>
                        <m:r>
                          <a:rPr lang="en-US" sz="1800" b="0" i="1" smtClean="0">
                            <a:latin typeface="Cambria Math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sz="1800" dirty="0"/>
                  <a:t>, </a:t>
                </a:r>
              </a:p>
              <a:p>
                <a:pPr lvl="3"/>
                <a:r>
                  <a:rPr lang="en-US" sz="1600" b="0" dirty="0"/>
                  <a:t>Set the remaining time as the event lifetime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1600" b="0" i="1" smtClean="0">
                            <a:latin typeface="Cambria Math"/>
                          </a:rPr>
                          <m:t>𝑗</m:t>
                        </m:r>
                      </m:sub>
                    </m:sSub>
                    <m:r>
                      <a:rPr lang="en-US" sz="1600" b="0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/>
                          </a:rPr>
                          <m:t>𝑣</m:t>
                        </m:r>
                      </m:e>
                      <m:sub>
                        <m:r>
                          <a:rPr lang="en-US" sz="1600" b="0" i="1" smtClean="0">
                            <a:latin typeface="Cambria Math"/>
                          </a:rPr>
                          <m:t>𝑗</m:t>
                        </m:r>
                      </m:sub>
                    </m:sSub>
                  </m:oMath>
                </a14:m>
                <a:endParaRPr lang="en-US" sz="1600" dirty="0"/>
              </a:p>
              <a:p>
                <a:pPr lvl="3"/>
                <a:r>
                  <a:rPr lang="en-US" sz="1600" dirty="0"/>
                  <a:t>Add the event to the event list,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/>
                          </a:rPr>
                          <m:t>𝐸</m:t>
                        </m:r>
                      </m:e>
                      <m:sub>
                        <m:r>
                          <a:rPr lang="en-US" sz="1600" b="0" i="1" smtClean="0">
                            <a:latin typeface="Cambria Math"/>
                          </a:rPr>
                          <m:t>𝐿</m:t>
                        </m:r>
                      </m:sub>
                    </m:sSub>
                    <m:r>
                      <a:rPr lang="en-US" sz="1600" b="0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/>
                          </a:rPr>
                          <m:t>𝐸</m:t>
                        </m:r>
                      </m:e>
                      <m:sub>
                        <m:r>
                          <a:rPr lang="en-US" sz="1600" b="0" i="1" smtClean="0">
                            <a:latin typeface="Cambria Math"/>
                          </a:rPr>
                          <m:t>𝐿</m:t>
                        </m:r>
                      </m:sub>
                    </m:sSub>
                    <m:r>
                      <a:rPr lang="en-US" sz="1600" b="0" i="1" smtClean="0">
                        <a:latin typeface="Cambria Math"/>
                      </a:rPr>
                      <m:t>∪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/>
                          </a:rPr>
                          <m:t>𝑒</m:t>
                        </m:r>
                      </m:e>
                      <m:sub>
                        <m:r>
                          <a:rPr lang="en-US" sz="1600" b="0" i="1" smtClean="0">
                            <a:latin typeface="Cambria Math"/>
                          </a:rPr>
                          <m:t>𝑗</m:t>
                        </m:r>
                      </m:sub>
                    </m:sSub>
                  </m:oMath>
                </a14:m>
                <a:endParaRPr lang="en-US" sz="18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914400"/>
                <a:ext cx="8229600" cy="5410200"/>
              </a:xfrm>
              <a:blipFill rotWithShape="1">
                <a:blip r:embed="rId2"/>
                <a:stretch>
                  <a:fillRect l="-1481" t="-11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B2693F7-4914-419C-A517-C78FB5E2D2EB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2128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6324600" cy="4953000"/>
          </a:xfrm>
        </p:spPr>
        <p:txBody>
          <a:bodyPr/>
          <a:lstStyle/>
          <a:p>
            <a:r>
              <a:rPr lang="en-US" sz="2800" dirty="0"/>
              <a:t>Interarrival time      ---  Service Time </a:t>
            </a:r>
          </a:p>
          <a:p>
            <a:r>
              <a:rPr lang="en-US" sz="2800" dirty="0"/>
              <a:t>0.4	(0.4)			2.0 (2.4),      </a:t>
            </a:r>
          </a:p>
          <a:p>
            <a:r>
              <a:rPr lang="en-US" sz="2800" dirty="0"/>
              <a:t>1.2	(1.6)		</a:t>
            </a:r>
            <a:r>
              <a:rPr lang="en-US" sz="2800"/>
              <a:t>	0.7 </a:t>
            </a:r>
            <a:r>
              <a:rPr lang="en-US" sz="2800" dirty="0"/>
              <a:t>(3.1), </a:t>
            </a:r>
          </a:p>
          <a:p>
            <a:r>
              <a:rPr lang="en-US" sz="2800" dirty="0"/>
              <a:t>0.5	(2.1)			0.2 (3.3), </a:t>
            </a:r>
          </a:p>
          <a:p>
            <a:r>
              <a:rPr lang="en-US" sz="2800" dirty="0"/>
              <a:t>1.7	(3.8)			1.6 (4.9), </a:t>
            </a:r>
          </a:p>
          <a:p>
            <a:r>
              <a:rPr lang="en-US" sz="2800" dirty="0"/>
              <a:t>0.2	(4.0)			3.7 (8.6), </a:t>
            </a:r>
          </a:p>
          <a:p>
            <a:r>
              <a:rPr lang="en-US" sz="2800" dirty="0"/>
              <a:t>1.6	(5.6)			0.6 (9.2), </a:t>
            </a:r>
          </a:p>
          <a:p>
            <a:r>
              <a:rPr lang="en-US" sz="2800" dirty="0"/>
              <a:t>0.2, (5.8)</a:t>
            </a:r>
          </a:p>
          <a:p>
            <a:r>
              <a:rPr lang="en-US" sz="2800" dirty="0"/>
              <a:t>1.4, (7.2)</a:t>
            </a:r>
          </a:p>
          <a:p>
            <a:r>
              <a:rPr lang="en-US" sz="2800" dirty="0"/>
              <a:t>1.9, (9.1) </a:t>
            </a:r>
          </a:p>
          <a:p>
            <a:endParaRPr lang="en-US" sz="2800" dirty="0"/>
          </a:p>
          <a:p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B2693F7-4914-419C-A517-C78FB5E2D2EB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57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382000" cy="609600"/>
          </a:xfrm>
        </p:spPr>
        <p:txBody>
          <a:bodyPr/>
          <a:lstStyle/>
          <a:p>
            <a:r>
              <a:rPr lang="en-US" dirty="0"/>
              <a:t>SSQS – Step 3: Specification Model (11/14)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914400"/>
                <a:ext cx="8458200" cy="5410200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	    Output statistics – Time-averaged (4/6)</a:t>
                </a:r>
              </a:p>
              <a:p>
                <a:r>
                  <a:rPr lang="en-US" sz="2400" dirty="0"/>
                  <a:t>The time-averaged number of job in the system for period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/>
                          </a:rPr>
                          <m:t>0,</m:t>
                        </m:r>
                        <m:r>
                          <a:rPr lang="en-US" sz="2400" b="0" i="1" smtClean="0">
                            <a:latin typeface="Cambria Math"/>
                          </a:rPr>
                          <m:t>𝜏</m:t>
                        </m:r>
                      </m:e>
                    </m:d>
                  </m:oMath>
                </a14:m>
                <a:endParaRPr lang="en-US" sz="2400" b="0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latin typeface="Cambria Math"/>
                            </a:rPr>
                            <m:t>𝑙</m:t>
                          </m:r>
                        </m:e>
                      </m:acc>
                      <m:r>
                        <a:rPr lang="en-US" sz="20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/>
                            </a:rPr>
                            <m:t>𝜏</m:t>
                          </m:r>
                        </m:den>
                      </m:f>
                      <m:nary>
                        <m:nary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b="0" i="1" smtClean="0">
                              <a:latin typeface="Cambria Math"/>
                            </a:rPr>
                            <m:t>0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/>
                            </a:rPr>
                            <m:t>𝜏</m:t>
                          </m:r>
                        </m:sup>
                        <m:e>
                          <m:r>
                            <a:rPr lang="en-US" sz="2000" b="0" i="1" smtClean="0">
                              <a:latin typeface="Cambria Math"/>
                            </a:rPr>
                            <m:t>𝑙</m:t>
                          </m:r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2000" b="0" i="1" smtClean="0">
                              <a:latin typeface="Cambria Math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lang="en-US" sz="2400" b="0" dirty="0"/>
              </a:p>
              <a:p>
                <a:r>
                  <a:rPr lang="en-US" sz="2400" dirty="0"/>
                  <a:t>The time-averaged number of job in the queue for period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/>
                          </a:rPr>
                          <m:t>0,</m:t>
                        </m:r>
                        <m:r>
                          <a:rPr lang="en-US" sz="2400" b="0" i="1" smtClean="0">
                            <a:latin typeface="Cambria Math"/>
                          </a:rPr>
                          <m:t>𝜏</m:t>
                        </m:r>
                      </m:e>
                    </m:d>
                  </m:oMath>
                </a14:m>
                <a:endParaRPr lang="en-US" sz="2400" b="0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latin typeface="Cambria Math"/>
                            </a:rPr>
                            <m:t>𝑞</m:t>
                          </m:r>
                        </m:e>
                      </m:acc>
                      <m:r>
                        <a:rPr lang="en-US" sz="2000" b="0" i="1" dirty="0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dirty="0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dirty="0" smtClean="0">
                              <a:latin typeface="Cambria Math"/>
                            </a:rPr>
                            <m:t>𝜏</m:t>
                          </m:r>
                        </m:den>
                      </m:f>
                      <m:nary>
                        <m:nary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b="0" i="1" dirty="0" smtClean="0">
                              <a:latin typeface="Cambria Math"/>
                            </a:rPr>
                            <m:t>0</m:t>
                          </m:r>
                        </m:sub>
                        <m:sup>
                          <m:r>
                            <a:rPr lang="en-US" sz="2000" b="0" i="1" dirty="0" smtClean="0">
                              <a:latin typeface="Cambria Math"/>
                            </a:rPr>
                            <m:t>𝜏</m:t>
                          </m:r>
                        </m:sup>
                        <m:e>
                          <m:r>
                            <a:rPr lang="en-US" sz="2000" b="0" i="1" dirty="0" smtClean="0">
                              <a:latin typeface="Cambria Math"/>
                            </a:rPr>
                            <m:t>𝑞</m:t>
                          </m:r>
                          <m:d>
                            <m:dPr>
                              <m:ctrlP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dirty="0" smtClean="0">
                                  <a:latin typeface="Cambria Math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2000" b="0" i="1" dirty="0" smtClean="0">
                              <a:latin typeface="Cambria Math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lang="en-US" sz="2400" b="0" dirty="0"/>
              </a:p>
              <a:p>
                <a:r>
                  <a:rPr lang="en-US" sz="2400" dirty="0"/>
                  <a:t>The Time-averaged number of job in service for period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/>
                          </a:rPr>
                          <m:t>0,</m:t>
                        </m:r>
                        <m:r>
                          <a:rPr lang="en-US" sz="2400" b="0" i="1" smtClean="0">
                            <a:latin typeface="Cambria Math"/>
                          </a:rPr>
                          <m:t>𝜏</m:t>
                        </m:r>
                      </m:e>
                    </m:d>
                  </m:oMath>
                </a14:m>
                <a:endParaRPr lang="en-US" sz="2400" b="0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latin typeface="Cambria Math"/>
                            </a:rPr>
                            <m:t>𝑢</m:t>
                          </m:r>
                        </m:e>
                      </m:acc>
                      <m:r>
                        <a:rPr lang="en-US" sz="2000" b="0" i="1" dirty="0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dirty="0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dirty="0" smtClean="0">
                              <a:latin typeface="Cambria Math"/>
                            </a:rPr>
                            <m:t>𝜏</m:t>
                          </m:r>
                        </m:den>
                      </m:f>
                      <m:nary>
                        <m:nary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b="0" i="1" dirty="0" smtClean="0">
                              <a:latin typeface="Cambria Math"/>
                            </a:rPr>
                            <m:t>0</m:t>
                          </m:r>
                        </m:sub>
                        <m:sup>
                          <m:r>
                            <a:rPr lang="en-US" sz="2000" b="0" i="1" dirty="0" smtClean="0">
                              <a:latin typeface="Cambria Math"/>
                            </a:rPr>
                            <m:t>𝜏</m:t>
                          </m:r>
                        </m:sup>
                        <m:e>
                          <m:r>
                            <a:rPr lang="en-US" sz="2000" b="0" i="1" dirty="0" smtClean="0">
                              <a:latin typeface="Cambria Math"/>
                            </a:rPr>
                            <m:t>𝑢</m:t>
                          </m:r>
                          <m:d>
                            <m:dPr>
                              <m:ctrlP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dirty="0" smtClean="0">
                                  <a:latin typeface="Cambria Math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2000" b="0" i="1" dirty="0" smtClean="0">
                              <a:latin typeface="Cambria Math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lang="en-US" sz="1800" b="0" dirty="0"/>
              </a:p>
              <a:p>
                <a:pPr lvl="1"/>
                <a:r>
                  <a:rPr lang="en-US" sz="2400" dirty="0"/>
                  <a:t>This is also known as server utilization</a:t>
                </a:r>
              </a:p>
              <a:p>
                <a:pPr lvl="2"/>
                <a:r>
                  <a:rPr lang="en-US" sz="2000" b="0" dirty="0"/>
                  <a:t>Proportion of time the server is busy</a:t>
                </a:r>
              </a:p>
              <a:p>
                <a:r>
                  <a:rPr lang="en-US" sz="2400" dirty="0"/>
                  <a:t>Since </a:t>
                </a:r>
                <a14:m>
                  <m:oMath xmlns:m="http://schemas.openxmlformats.org/officeDocument/2006/math">
                    <m:r>
                      <a:rPr lang="en-US" sz="2400">
                        <a:latin typeface="Cambria Math"/>
                      </a:rPr>
                      <m:t>𝑙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>
                            <a:latin typeface="Cambria Math"/>
                          </a:rPr>
                          <m:t>𝑡</m:t>
                        </m:r>
                      </m:e>
                    </m:d>
                    <m:r>
                      <a:rPr lang="en-US" sz="2400">
                        <a:latin typeface="Cambria Math"/>
                      </a:rPr>
                      <m:t>=</m:t>
                    </m:r>
                    <m:r>
                      <a:rPr lang="en-US" sz="2400">
                        <a:latin typeface="Cambria Math"/>
                      </a:rPr>
                      <m:t>𝑞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>
                            <a:latin typeface="Cambria Math"/>
                          </a:rPr>
                          <m:t>𝑡</m:t>
                        </m:r>
                      </m:e>
                    </m:d>
                    <m:r>
                      <a:rPr lang="en-US" sz="2400">
                        <a:latin typeface="Cambria Math"/>
                      </a:rPr>
                      <m:t>+</m:t>
                    </m:r>
                    <m:r>
                      <a:rPr lang="en-US" sz="2400">
                        <a:latin typeface="Cambria Math"/>
                      </a:rPr>
                      <m:t>𝑢</m:t>
                    </m:r>
                    <m:r>
                      <a:rPr lang="en-US" sz="2400">
                        <a:latin typeface="Cambria Math"/>
                      </a:rPr>
                      <m:t>(</m:t>
                    </m:r>
                    <m:r>
                      <a:rPr lang="en-US" sz="2400">
                        <a:latin typeface="Cambria Math"/>
                      </a:rPr>
                      <m:t>𝑡</m:t>
                    </m:r>
                    <m:r>
                      <a:rPr lang="en-US" sz="2400">
                        <a:latin typeface="Cambria Math"/>
                      </a:rPr>
                      <m:t>)</m:t>
                    </m:r>
                  </m:oMath>
                </a14:m>
                <a:r>
                  <a:rPr lang="en-US" sz="2400" dirty="0"/>
                  <a:t>, for all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/>
                      </a:rPr>
                      <m:t>𝑡</m:t>
                    </m:r>
                    <m:r>
                      <a:rPr lang="en-US" sz="2400" b="0" i="1" smtClean="0">
                        <a:latin typeface="Cambria Math"/>
                      </a:rPr>
                      <m:t>&gt;0,   </m:t>
                    </m:r>
                    <m:acc>
                      <m:accPr>
                        <m:chr m:val="̅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/>
                          </a:rPr>
                          <m:t>𝑙</m:t>
                        </m:r>
                      </m:e>
                    </m:acc>
                    <m:r>
                      <a:rPr lang="en-US" sz="2400" b="0" i="1" smtClean="0">
                        <a:latin typeface="Cambria Math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/>
                          </a:rPr>
                          <m:t>𝑞</m:t>
                        </m:r>
                      </m:e>
                    </m:acc>
                    <m:r>
                      <a:rPr lang="en-US" sz="2400" b="0" i="1" smtClean="0">
                        <a:latin typeface="Cambria Math"/>
                      </a:rPr>
                      <m:t>+</m:t>
                    </m:r>
                    <m:acc>
                      <m:accPr>
                        <m:chr m:val="̅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/>
                          </a:rPr>
                          <m:t>𝑢</m:t>
                        </m:r>
                      </m:e>
                    </m:acc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914400"/>
                <a:ext cx="8458200" cy="5410200"/>
              </a:xfrm>
              <a:blipFill rotWithShape="1">
                <a:blip r:embed="rId2"/>
                <a:stretch>
                  <a:fillRect l="-1801" t="-1577" r="-6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B2693F7-4914-419C-A517-C78FB5E2D2EB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B2693F7-4914-419C-A517-C78FB5E2D2EB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295400"/>
            <a:ext cx="7315200" cy="49341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691837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B2693F7-4914-419C-A517-C78FB5E2D2EB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295400"/>
            <a:ext cx="7598838" cy="426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784628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SSQS – Step 4: Computation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B2693F7-4914-419C-A517-C78FB5E2D2EB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990600"/>
            <a:ext cx="8387831" cy="297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CA861BA5-5D58-41BC-8AE9-4C80FBED41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9231" y="3733800"/>
            <a:ext cx="4495800" cy="2569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695C65FC-38C1-423E-95F6-51E2F8A6B0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969" y="3962400"/>
            <a:ext cx="3962400" cy="22251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682096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SSQS – Step 4: Computation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B2693F7-4914-419C-A517-C78FB5E2D2EB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" y="959935"/>
            <a:ext cx="7543800" cy="31548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A6F52FB7-C17A-4C0A-9F18-6BA9BE574F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9231" y="3733800"/>
            <a:ext cx="4495800" cy="2569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94FF6A58-3C92-4297-A613-518BC9A7C3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969" y="3962400"/>
            <a:ext cx="3962400" cy="22251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47141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SSQS – Step 4: Computation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B2693F7-4914-419C-A517-C78FB5E2D2EB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4" y="983073"/>
            <a:ext cx="7528556" cy="29793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DD2ACEF5-0A87-493D-8C19-94B6F2675E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9231" y="3733800"/>
            <a:ext cx="4495800" cy="2569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2B60B81B-7280-4575-9D0F-71B55D203E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969" y="3962400"/>
            <a:ext cx="3962400" cy="22251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552205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SSQS – Step 4: Computation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B2693F7-4914-419C-A517-C78FB5E2D2EB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990600"/>
            <a:ext cx="8352181" cy="297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5FA1626B-8FD8-4DE1-8A46-E6671CE9DC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9231" y="3733800"/>
            <a:ext cx="4495800" cy="2569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A5048329-A294-46AB-AFA8-44B9C7E6CF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969" y="3962400"/>
            <a:ext cx="3962400" cy="22251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194736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SSQS – Step 4: Computation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B2693F7-4914-419C-A517-C78FB5E2D2EB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063691"/>
            <a:ext cx="7637106" cy="28225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2F9EF9AF-B20C-4513-BCC5-04A6049DFE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9231" y="3733800"/>
            <a:ext cx="4495800" cy="2569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75B8188F-E8F9-4FFC-A6D2-57BF1C2B2D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969" y="3962400"/>
            <a:ext cx="3962400" cy="22251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187997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SSQS – Step 4: Computation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B2693F7-4914-419C-A517-C78FB5E2D2EB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8234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SSQS – Step 4: Computation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B2693F7-4914-419C-A517-C78FB5E2D2EB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914400"/>
            <a:ext cx="8341758" cy="3047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10EACCE9-85A7-4BA3-ADF3-C805A316A4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9231" y="3733800"/>
            <a:ext cx="4495800" cy="2569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8B69ED27-CBDC-4A6E-98B0-76B1C4B613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969" y="3962400"/>
            <a:ext cx="3962400" cy="22251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3359275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SSQS – Step 4: Computation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B2693F7-4914-419C-A517-C78FB5E2D2EB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990600"/>
            <a:ext cx="8382000" cy="3124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37F751F6-537B-4C28-8D79-F3507F4860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9231" y="3733800"/>
            <a:ext cx="4495800" cy="2569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8F6EC6A5-CA8E-46BB-937C-97BF2A945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969" y="3962400"/>
            <a:ext cx="3962400" cy="22251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511332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20BFE-F159-4D60-9829-EA8993597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B263D3-9FE5-465C-9A1F-07F1E33BA2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C0CC29-BC1D-4FB9-869F-7E6CFC5ECBD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B2693F7-4914-419C-A517-C78FB5E2D2EB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27386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SSQS – Step 4: Computation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B2693F7-4914-419C-A517-C78FB5E2D2EB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701" y="990600"/>
            <a:ext cx="8402099" cy="28746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C7FD371B-8FF9-49CD-9564-945A0FB2D4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9231" y="3733800"/>
            <a:ext cx="4495800" cy="2569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DA0C87EA-BCCD-4BBD-9B49-DD8BBF077E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969" y="3962400"/>
            <a:ext cx="3962400" cy="22251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5352760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SSQS – Step 4: Computation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B2693F7-4914-419C-A517-C78FB5E2D2EB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914400"/>
            <a:ext cx="8381999" cy="304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685E61AD-CFC6-48DF-BA92-1EE774B628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9231" y="3733800"/>
            <a:ext cx="4495800" cy="2569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00E91DC4-42D3-4C58-A1F1-A2AD46B79A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969" y="3962400"/>
            <a:ext cx="3962400" cy="22251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5026235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SSQS – Step 4: Computation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B2693F7-4914-419C-A517-C78FB5E2D2EB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114" y="1031033"/>
            <a:ext cx="8305800" cy="30837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C4727FD7-7930-4272-86D5-58C8815CE4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9231" y="3733800"/>
            <a:ext cx="4495800" cy="2569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15E75E53-2741-4FD1-BB8F-EFFF9E7EC2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969" y="3962400"/>
            <a:ext cx="3962400" cy="22251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5575316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SSQS – Step 4: Computation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B2693F7-4914-419C-A517-C78FB5E2D2EB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878" y="990601"/>
            <a:ext cx="8380950" cy="304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24A77598-54B1-472A-B602-B889C3172B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9231" y="3733800"/>
            <a:ext cx="4495800" cy="2569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FCAB833C-D35C-4EE4-BF6F-4094C2F170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969" y="3962400"/>
            <a:ext cx="3962400" cy="22251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0038645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SSQS – Step 4: Computation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B2693F7-4914-419C-A517-C78FB5E2D2EB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990601"/>
            <a:ext cx="8382000" cy="3047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48A43095-D208-43FF-98EC-5BEEC22699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9231" y="3733800"/>
            <a:ext cx="4495800" cy="2569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EC1F53D5-95AB-4248-A6F1-EFA424A08E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969" y="3962400"/>
            <a:ext cx="3962400" cy="22251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4997420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SSQS – Step 4: Computation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B2693F7-4914-419C-A517-C78FB5E2D2EB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066801"/>
            <a:ext cx="8137141" cy="28955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C779B5E1-BEB7-473E-BB63-27C3207739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9231" y="3733800"/>
            <a:ext cx="4495800" cy="2569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2F009C4B-9DE5-45FF-BD71-0F2BF29256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969" y="3962400"/>
            <a:ext cx="3962400" cy="22251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1278861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SSQS – Step 4: Computation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B2693F7-4914-419C-A517-C78FB5E2D2EB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990600"/>
            <a:ext cx="8153400" cy="297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83C3623B-A7A1-48CA-9B2E-E392AF5C17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9231" y="3733800"/>
            <a:ext cx="4495800" cy="2569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B8E3182E-1851-42B1-B9AB-9CBE1EE789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969" y="3962400"/>
            <a:ext cx="3962400" cy="22251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582956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52400"/>
            <a:ext cx="8458200" cy="609600"/>
          </a:xfrm>
        </p:spPr>
        <p:txBody>
          <a:bodyPr/>
          <a:lstStyle/>
          <a:p>
            <a:r>
              <a:rPr lang="en-US" dirty="0"/>
              <a:t>SSQS – Step 3: Specification Model (12/14)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914400"/>
                <a:ext cx="8229600" cy="4953000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	   Output statistics – Little Formula (5/6)</a:t>
                </a:r>
              </a:p>
              <a:p>
                <a:r>
                  <a:rPr lang="en-US" sz="2800" dirty="0"/>
                  <a:t>How are job averages and time averages are related?</a:t>
                </a:r>
              </a:p>
              <a:p>
                <a:pPr lvl="1"/>
                <a:r>
                  <a:rPr lang="en-US" sz="2400" dirty="0"/>
                  <a:t>How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/>
                          </a:rPr>
                          <m:t>𝑤</m:t>
                        </m:r>
                      </m:e>
                    </m:acc>
                    <m:r>
                      <a:rPr lang="en-US" sz="2400" b="0" i="1" dirty="0" smtClean="0">
                        <a:latin typeface="Cambria Math"/>
                      </a:rPr>
                      <m:t>, </m:t>
                    </m:r>
                    <m:acc>
                      <m:accPr>
                        <m:chr m:val="̅"/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dirty="0" smtClean="0">
                            <a:latin typeface="Cambria Math"/>
                          </a:rPr>
                          <m:t>𝑑</m:t>
                        </m:r>
                      </m:e>
                    </m:acc>
                    <m:r>
                      <a:rPr lang="en-US" sz="2400" b="0" i="1" dirty="0" smtClean="0">
                        <a:latin typeface="Cambria Math"/>
                      </a:rPr>
                      <m:t>, </m:t>
                    </m:r>
                  </m:oMath>
                </a14:m>
                <a:r>
                  <a:rPr lang="en-US" sz="2400" dirty="0"/>
                  <a:t>and</a:t>
                </a:r>
                <a14:m>
                  <m:oMath xmlns:m="http://schemas.openxmlformats.org/officeDocument/2006/math">
                    <m:r>
                      <a:rPr lang="en-US" sz="2400" b="0" i="0" dirty="0" smtClean="0">
                        <a:latin typeface="Cambria Math"/>
                      </a:rPr>
                      <m:t> </m:t>
                    </m:r>
                    <m:acc>
                      <m:accPr>
                        <m:chr m:val="̅"/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 dirty="0">
                            <a:latin typeface="Cambria Math"/>
                          </a:rPr>
                          <m:t>𝑠</m:t>
                        </m:r>
                      </m:e>
                    </m:acc>
                  </m:oMath>
                </a14:m>
                <a:r>
                  <a:rPr lang="en-US" sz="2400" dirty="0"/>
                  <a:t> are related to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/>
                          </a:rPr>
                          <m:t>𝑙</m:t>
                        </m:r>
                      </m:e>
                    </m:acc>
                    <m:r>
                      <a:rPr lang="en-US" sz="2400" b="0" i="1" dirty="0" smtClean="0">
                        <a:latin typeface="Cambria Math"/>
                      </a:rPr>
                      <m:t>, </m:t>
                    </m:r>
                    <m:acc>
                      <m:accPr>
                        <m:chr m:val="̅"/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dirty="0" smtClean="0">
                            <a:latin typeface="Cambria Math"/>
                          </a:rPr>
                          <m:t>𝑞</m:t>
                        </m:r>
                      </m:e>
                    </m:acc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/>
                          </a:rPr>
                          <m:t>𝑢</m:t>
                        </m:r>
                      </m:e>
                    </m:acc>
                  </m:oMath>
                </a14:m>
                <a:r>
                  <a:rPr lang="en-US" sz="2400" dirty="0"/>
                  <a:t>?</a:t>
                </a:r>
              </a:p>
              <a:p>
                <a:pPr lvl="1"/>
                <a14:m>
                  <m:oMath xmlns:m="http://schemas.openxmlformats.org/officeDocument/2006/math">
                    <m:nary>
                      <m:nary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400" b="0" i="1" smtClean="0">
                            <a:latin typeface="Cambria Math"/>
                          </a:rPr>
                          <m:t>0</m:t>
                        </m:r>
                      </m:sub>
                      <m:sup>
                        <m:r>
                          <a:rPr lang="en-US" sz="2400" b="0" i="1" smtClean="0">
                            <a:latin typeface="Cambria Math"/>
                          </a:rPr>
                          <m:t>𝜏</m:t>
                        </m:r>
                      </m:sup>
                      <m:e>
                        <m:r>
                          <a:rPr lang="en-US" sz="2400" b="0" i="1" smtClean="0">
                            <a:latin typeface="Cambria Math"/>
                          </a:rPr>
                          <m:t>𝑙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/>
                              </a:rPr>
                              <m:t>𝑡</m:t>
                            </m:r>
                          </m:e>
                        </m:d>
                        <m:r>
                          <a:rPr lang="en-US" sz="2400" b="0" i="1" smtClean="0">
                            <a:latin typeface="Cambria Math"/>
                          </a:rPr>
                          <m:t>𝑑𝑡</m:t>
                        </m:r>
                        <m:r>
                          <a:rPr lang="en-US" sz="2400" b="0" i="1" smtClean="0">
                            <a:latin typeface="Cambria Math"/>
                          </a:rPr>
                          <m:t>=</m:t>
                        </m:r>
                        <m:nary>
                          <m:naryPr>
                            <m:chr m:val="∑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sz="2400" b="0" i="1" smtClean="0">
                                <a:latin typeface="Cambria Math"/>
                              </a:rPr>
                              <m:t>𝑖</m:t>
                            </m:r>
                            <m:r>
                              <a:rPr lang="en-US" sz="2400" b="0" i="1" smtClean="0">
                                <a:latin typeface="Cambria Math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400" b="0" i="1" smtClean="0">
                                <a:latin typeface="Cambria Math"/>
                              </a:rPr>
                              <m:t>𝑛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e>
                    </m:nary>
                  </m:oMath>
                </a14:m>
                <a:endParaRPr lang="en-US" sz="2400" b="0" dirty="0"/>
              </a:p>
              <a:p>
                <a:pPr lvl="1"/>
                <a14:m>
                  <m:oMath xmlns:m="http://schemas.openxmlformats.org/officeDocument/2006/math">
                    <m:nary>
                      <m:nary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400" i="1">
                            <a:latin typeface="Cambria Math"/>
                          </a:rPr>
                          <m:t>0</m:t>
                        </m:r>
                      </m:sub>
                      <m:sup>
                        <m:r>
                          <a:rPr lang="en-US" sz="2400" i="1">
                            <a:latin typeface="Cambria Math"/>
                          </a:rPr>
                          <m:t>𝜏</m:t>
                        </m:r>
                      </m:sup>
                      <m:e>
                        <m:r>
                          <a:rPr lang="en-US" sz="2400" b="0" i="1" smtClean="0">
                            <a:latin typeface="Cambria Math"/>
                          </a:rPr>
                          <m:t>𝑞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𝑡</m:t>
                            </m:r>
                          </m:e>
                        </m:d>
                        <m:r>
                          <a:rPr lang="en-US" sz="2400" i="1">
                            <a:latin typeface="Cambria Math"/>
                          </a:rPr>
                          <m:t>𝑑𝑡</m:t>
                        </m:r>
                        <m:r>
                          <a:rPr lang="en-US" sz="2400" i="1">
                            <a:latin typeface="Cambria Math"/>
                          </a:rPr>
                          <m:t>=</m:t>
                        </m:r>
                        <m:nary>
                          <m:naryPr>
                            <m:chr m:val="∑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sz="2400" i="1">
                                <a:latin typeface="Cambria Math"/>
                              </a:rPr>
                              <m:t>𝑖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400" i="1">
                                <a:latin typeface="Cambria Math"/>
                              </a:rPr>
                              <m:t>𝑛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e>
                    </m:nary>
                  </m:oMath>
                </a14:m>
                <a:endParaRPr lang="en-US" sz="2400" dirty="0"/>
              </a:p>
              <a:p>
                <a:pPr lvl="1"/>
                <a14:m>
                  <m:oMath xmlns:m="http://schemas.openxmlformats.org/officeDocument/2006/math">
                    <m:nary>
                      <m:nary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400" i="1">
                            <a:latin typeface="Cambria Math"/>
                          </a:rPr>
                          <m:t>0</m:t>
                        </m:r>
                      </m:sub>
                      <m:sup>
                        <m:r>
                          <a:rPr lang="en-US" sz="2400" i="1">
                            <a:latin typeface="Cambria Math"/>
                          </a:rPr>
                          <m:t>𝜏</m:t>
                        </m:r>
                      </m:sup>
                      <m:e>
                        <m:r>
                          <a:rPr lang="en-US" sz="2400" b="0" i="1" smtClean="0">
                            <a:latin typeface="Cambria Math"/>
                          </a:rPr>
                          <m:t>𝑢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𝑡</m:t>
                            </m:r>
                          </m:e>
                        </m:d>
                        <m:r>
                          <a:rPr lang="en-US" sz="2400" i="1">
                            <a:latin typeface="Cambria Math"/>
                          </a:rPr>
                          <m:t>𝑑𝑡</m:t>
                        </m:r>
                        <m:r>
                          <a:rPr lang="en-US" sz="2400" i="1">
                            <a:latin typeface="Cambria Math"/>
                          </a:rPr>
                          <m:t>=</m:t>
                        </m:r>
                        <m:nary>
                          <m:naryPr>
                            <m:chr m:val="∑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sz="2400" i="1">
                                <a:latin typeface="Cambria Math"/>
                              </a:rPr>
                              <m:t>𝑖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400" i="1">
                                <a:latin typeface="Cambria Math"/>
                              </a:rPr>
                              <m:t>𝑛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e>
                    </m:nary>
                  </m:oMath>
                </a14:m>
                <a:endParaRPr lang="en-US" sz="2400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914400"/>
                <a:ext cx="8229600" cy="4953000"/>
              </a:xfrm>
              <a:blipFill rotWithShape="1">
                <a:blip r:embed="rId2"/>
                <a:stretch>
                  <a:fillRect l="-1852" t="-17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B2693F7-4914-419C-A517-C78FB5E2D2EB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2743200"/>
            <a:ext cx="4710889" cy="35538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495800"/>
            <a:ext cx="4572000" cy="1801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53604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6ED42-2F55-49F4-8F9D-31A5D7DF2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FB0692-3326-4708-ABC6-3C520CFFC5E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B2693F7-4914-419C-A517-C78FB5E2D2EB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F8705572-A849-4537-B6FF-5497784B4D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990180"/>
            <a:ext cx="6844489" cy="51633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361940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SSQS – Step 3: Specification Model (13/14)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	    Output statistics – Little Formula (6/6)</a:t>
                </a:r>
              </a:p>
              <a:p>
                <a14:m>
                  <m:oMath xmlns:m="http://schemas.openxmlformats.org/officeDocument/2006/math">
                    <m:nary>
                      <m:nary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800" b="0" i="1" smtClean="0">
                            <a:latin typeface="Cambria Math"/>
                          </a:rPr>
                          <m:t>0</m:t>
                        </m:r>
                      </m:sub>
                      <m:sup>
                        <m:r>
                          <a:rPr lang="en-US" sz="2800" b="0" i="1" smtClean="0">
                            <a:latin typeface="Cambria Math"/>
                          </a:rPr>
                          <m:t>𝜏</m:t>
                        </m:r>
                      </m:sup>
                      <m:e>
                        <m:r>
                          <a:rPr lang="en-US" sz="2800" b="0" i="1" smtClean="0">
                            <a:latin typeface="Cambria Math"/>
                          </a:rPr>
                          <m:t>𝑙</m:t>
                        </m:r>
                        <m:d>
                          <m:d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/>
                              </a:rPr>
                              <m:t>𝑡</m:t>
                            </m:r>
                          </m:e>
                        </m:d>
                        <m:r>
                          <a:rPr lang="en-US" sz="2800" b="0" i="1" smtClean="0">
                            <a:latin typeface="Cambria Math"/>
                          </a:rPr>
                          <m:t>𝑑𝑡</m:t>
                        </m:r>
                        <m:r>
                          <a:rPr lang="en-US" sz="2800" b="0" i="1" smtClean="0">
                            <a:latin typeface="Cambria Math"/>
                          </a:rPr>
                          <m:t>=</m:t>
                        </m:r>
                        <m:nary>
                          <m:naryPr>
                            <m:chr m:val="∑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sz="2800" b="0" i="1" smtClean="0">
                                <a:latin typeface="Cambria Math"/>
                              </a:rPr>
                              <m:t>𝑖</m:t>
                            </m:r>
                            <m:r>
                              <a:rPr lang="en-US" sz="2800" b="0" i="1" smtClean="0">
                                <a:latin typeface="Cambria Math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800" b="0" i="1" smtClean="0">
                                <a:latin typeface="Cambria Math"/>
                              </a:rPr>
                              <m:t>𝑛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b="0" i="1" smtClean="0">
                                    <a:latin typeface="Cambria Math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  <m:r>
                          <a:rPr lang="en-US" sz="2800" b="0" i="1" smtClean="0">
                            <a:latin typeface="Cambria Math"/>
                          </a:rPr>
                          <m:t>  </m:t>
                        </m:r>
                        <m:r>
                          <a:rPr lang="en-US" sz="2800" b="0" i="1" smtClean="0">
                            <a:latin typeface="Cambria Math"/>
                            <a:ea typeface="Cambria Math"/>
                          </a:rPr>
                          <m:t>≫</m:t>
                        </m:r>
                        <m:r>
                          <a:rPr lang="en-US" sz="2800" b="0" i="1" smtClean="0">
                            <a:latin typeface="Cambria Math"/>
                            <a:ea typeface="Cambria Math"/>
                          </a:rPr>
                          <m:t>𝜏</m:t>
                        </m:r>
                        <m:r>
                          <a:rPr lang="en-US" sz="2800" b="0" i="1" smtClean="0">
                            <a:latin typeface="Cambria Math"/>
                            <a:ea typeface="Cambria Math"/>
                          </a:rPr>
                          <m:t>×</m:t>
                        </m:r>
                        <m:acc>
                          <m:accPr>
                            <m:chr m:val="̅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accPr>
                          <m:e>
                            <m:r>
                              <a:rPr lang="en-US" sz="2800" b="0" i="1" smtClean="0">
                                <a:latin typeface="Cambria Math"/>
                                <a:ea typeface="Cambria Math"/>
                              </a:rPr>
                              <m:t>𝑙</m:t>
                            </m:r>
                          </m:e>
                        </m:acc>
                        <m:r>
                          <a:rPr lang="en-US" sz="2800" b="0" i="1" smtClean="0">
                            <a:latin typeface="Cambria Math"/>
                            <a:ea typeface="Cambria Math"/>
                          </a:rPr>
                          <m:t>=</m:t>
                        </m:r>
                        <m:r>
                          <a:rPr lang="en-US" sz="2800" b="0" i="1" smtClean="0">
                            <a:latin typeface="Cambria Math"/>
                            <a:ea typeface="Cambria Math"/>
                          </a:rPr>
                          <m:t>𝑛</m:t>
                        </m:r>
                        <m:r>
                          <a:rPr lang="en-US" sz="2800" b="0" i="1" smtClean="0">
                            <a:latin typeface="Cambria Math"/>
                            <a:ea typeface="Cambria Math"/>
                          </a:rPr>
                          <m:t>×</m:t>
                        </m:r>
                        <m:acc>
                          <m:accPr>
                            <m:chr m:val="̅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accPr>
                          <m:e>
                            <m:r>
                              <a:rPr lang="en-US" sz="2800" b="0" i="1" smtClean="0">
                                <a:latin typeface="Cambria Math"/>
                                <a:ea typeface="Cambria Math"/>
                              </a:rPr>
                              <m:t>𝑤</m:t>
                            </m:r>
                          </m:e>
                        </m:acc>
                      </m:e>
                    </m:nary>
                  </m:oMath>
                </a14:m>
                <a:endParaRPr lang="en-US" sz="2800" b="0" dirty="0"/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/>
                          </a:rPr>
                          <m:t>𝑙</m:t>
                        </m:r>
                      </m:e>
                    </m:acc>
                    <m:r>
                      <a:rPr lang="en-US" sz="3200" b="0" i="1" dirty="0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320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0" i="1" dirty="0" smtClean="0">
                            <a:latin typeface="Cambria Math"/>
                          </a:rPr>
                          <m:t>𝑛</m:t>
                        </m:r>
                      </m:num>
                      <m:den>
                        <m:r>
                          <a:rPr lang="en-US" sz="3200" b="0" i="1" dirty="0" smtClean="0">
                            <a:latin typeface="Cambria Math"/>
                          </a:rPr>
                          <m:t>𝜏</m:t>
                        </m:r>
                      </m:den>
                    </m:f>
                    <m:acc>
                      <m:accPr>
                        <m:chr m:val="̅"/>
                        <m:ctrlPr>
                          <a:rPr lang="en-US" sz="3200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200" b="0" i="1" dirty="0" smtClean="0">
                            <a:latin typeface="Cambria Math"/>
                          </a:rPr>
                          <m:t>𝑤</m:t>
                        </m:r>
                      </m:e>
                    </m:acc>
                    <m:r>
                      <a:rPr lang="en-US" sz="3200" b="0" i="1" dirty="0" smtClean="0">
                        <a:latin typeface="Cambria Math"/>
                      </a:rPr>
                      <m:t>=</m:t>
                    </m:r>
                    <m:r>
                      <a:rPr lang="en-US" sz="3200" b="0" i="1" dirty="0" smtClean="0">
                        <a:latin typeface="Cambria Math"/>
                      </a:rPr>
                      <m:t>𝜆</m:t>
                    </m:r>
                    <m:acc>
                      <m:accPr>
                        <m:chr m:val="̅"/>
                        <m:ctrlPr>
                          <a:rPr lang="en-US" sz="3200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200" i="1" dirty="0">
                            <a:latin typeface="Cambria Math"/>
                          </a:rPr>
                          <m:t>𝑤</m:t>
                        </m:r>
                      </m:e>
                    </m:acc>
                  </m:oMath>
                </a14:m>
                <a:r>
                  <a:rPr lang="en-US" sz="2400" dirty="0"/>
                  <a:t>   where,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/>
                      </a:rPr>
                      <m:t>𝜆</m:t>
                    </m:r>
                  </m:oMath>
                </a14:m>
                <a:r>
                  <a:rPr lang="en-US" sz="2400" dirty="0"/>
                  <a:t> is the average arrival rate</a:t>
                </a:r>
              </a:p>
              <a:p>
                <a:r>
                  <a:rPr lang="en-US" sz="2800" dirty="0"/>
                  <a:t>Similarly, </a:t>
                </a:r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/>
                          </a:rPr>
                          <m:t>𝑞</m:t>
                        </m:r>
                      </m:e>
                    </m:acc>
                    <m:r>
                      <a:rPr lang="en-US" sz="2400" i="1" dirty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 dirty="0">
                            <a:latin typeface="Cambria Math"/>
                          </a:rPr>
                          <m:t>𝑛</m:t>
                        </m:r>
                      </m:num>
                      <m:den>
                        <m:r>
                          <a:rPr lang="en-US" sz="2400" i="1" dirty="0">
                            <a:latin typeface="Cambria Math"/>
                          </a:rPr>
                          <m:t>𝜏</m:t>
                        </m:r>
                      </m:den>
                    </m:f>
                    <m:acc>
                      <m:accPr>
                        <m:chr m:val="̅"/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dirty="0" smtClean="0">
                            <a:latin typeface="Cambria Math"/>
                          </a:rPr>
                          <m:t>𝑑</m:t>
                        </m:r>
                      </m:e>
                    </m:acc>
                    <m:r>
                      <a:rPr lang="en-US" sz="2400" i="1" dirty="0">
                        <a:latin typeface="Cambria Math"/>
                      </a:rPr>
                      <m:t>=</m:t>
                    </m:r>
                    <m:r>
                      <a:rPr lang="en-US" sz="2400" i="1" dirty="0">
                        <a:latin typeface="Cambria Math"/>
                      </a:rPr>
                      <m:t>𝜆</m:t>
                    </m:r>
                    <m:acc>
                      <m:accPr>
                        <m:chr m:val="̅"/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dirty="0" smtClean="0">
                            <a:latin typeface="Cambria Math"/>
                          </a:rPr>
                          <m:t>𝑑</m:t>
                        </m:r>
                      </m:e>
                    </m:acc>
                  </m:oMath>
                </a14:m>
                <a:endParaRPr lang="en-US" sz="2400" dirty="0"/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/>
                          </a:rPr>
                          <m:t>𝑢</m:t>
                        </m:r>
                      </m:e>
                    </m:acc>
                    <m:r>
                      <a:rPr lang="en-US" sz="2400" i="1" dirty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 dirty="0">
                            <a:latin typeface="Cambria Math"/>
                          </a:rPr>
                          <m:t>𝑛</m:t>
                        </m:r>
                      </m:num>
                      <m:den>
                        <m:r>
                          <a:rPr lang="en-US" sz="2400" i="1" dirty="0">
                            <a:latin typeface="Cambria Math"/>
                          </a:rPr>
                          <m:t>𝜏</m:t>
                        </m:r>
                      </m:den>
                    </m:f>
                    <m:acc>
                      <m:accPr>
                        <m:chr m:val="̅"/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dirty="0" smtClean="0">
                            <a:latin typeface="Cambria Math"/>
                          </a:rPr>
                          <m:t>𝑠</m:t>
                        </m:r>
                      </m:e>
                    </m:acc>
                    <m:r>
                      <a:rPr lang="en-US" sz="2400" i="1" dirty="0">
                        <a:latin typeface="Cambria Math"/>
                      </a:rPr>
                      <m:t>=</m:t>
                    </m:r>
                    <m:r>
                      <a:rPr lang="en-US" sz="2400" i="1" dirty="0">
                        <a:latin typeface="Cambria Math"/>
                      </a:rPr>
                      <m:t>𝜆</m:t>
                    </m:r>
                    <m:acc>
                      <m:accPr>
                        <m:chr m:val="̅"/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dirty="0" smtClean="0">
                            <a:latin typeface="Cambria Math"/>
                          </a:rPr>
                          <m:t>𝑠</m:t>
                        </m:r>
                      </m:e>
                    </m:acc>
                  </m:oMath>
                </a14:m>
                <a:endParaRPr lang="en-US" sz="2000" dirty="0"/>
              </a:p>
              <a:p>
                <a:pPr lvl="1"/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852" t="-17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B2693F7-4914-419C-A517-C78FB5E2D2EB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6724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458200" cy="609600"/>
          </a:xfrm>
        </p:spPr>
        <p:txBody>
          <a:bodyPr/>
          <a:lstStyle/>
          <a:p>
            <a:r>
              <a:rPr lang="en-US" dirty="0"/>
              <a:t>SSQS – Step 3: Specification Model (14/14)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		    Input Data Modeling</a:t>
            </a:r>
          </a:p>
          <a:p>
            <a:r>
              <a:rPr lang="en-US" dirty="0"/>
              <a:t>Event occurrence time of each of the events</a:t>
            </a:r>
          </a:p>
          <a:p>
            <a:pPr lvl="1"/>
            <a:r>
              <a:rPr lang="en-US" dirty="0"/>
              <a:t>How the time value is calculated</a:t>
            </a:r>
          </a:p>
          <a:p>
            <a:pPr lvl="2"/>
            <a:r>
              <a:rPr lang="en-US" dirty="0"/>
              <a:t>Relative Timing</a:t>
            </a:r>
          </a:p>
          <a:p>
            <a:pPr lvl="2"/>
            <a:r>
              <a:rPr lang="en-US" dirty="0"/>
              <a:t>Absolute Timing</a:t>
            </a:r>
          </a:p>
          <a:p>
            <a:pPr lvl="1"/>
            <a:r>
              <a:rPr lang="en-US" dirty="0"/>
              <a:t>How the data is provided, i.e., source of data</a:t>
            </a:r>
          </a:p>
          <a:p>
            <a:pPr lvl="2"/>
            <a:r>
              <a:rPr lang="en-US" dirty="0"/>
              <a:t>Sample data collection</a:t>
            </a:r>
          </a:p>
          <a:p>
            <a:pPr lvl="2"/>
            <a:r>
              <a:rPr lang="en-US" dirty="0"/>
              <a:t>Random data generation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B2693F7-4914-419C-A517-C78FB5E2D2EB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4027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52400"/>
            <a:ext cx="8458200" cy="609600"/>
          </a:xfrm>
        </p:spPr>
        <p:txBody>
          <a:bodyPr/>
          <a:lstStyle/>
          <a:p>
            <a:r>
              <a:rPr lang="en-US" dirty="0"/>
              <a:t>SSQS – Step 3: Specification Model (14/14)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	Input Data Modeling – Absolute Timing</a:t>
            </a:r>
          </a:p>
          <a:p>
            <a:r>
              <a:rPr lang="en-US" dirty="0"/>
              <a:t>Exact timing w.r.t the simulation start time</a:t>
            </a:r>
          </a:p>
          <a:p>
            <a:r>
              <a:rPr lang="en-US" dirty="0"/>
              <a:t>Need to know the timing information before starting the simulation</a:t>
            </a:r>
          </a:p>
          <a:p>
            <a:pPr lvl="1"/>
            <a:r>
              <a:rPr lang="en-US" dirty="0"/>
              <a:t>Data must be available before simulation starts</a:t>
            </a:r>
          </a:p>
          <a:p>
            <a:r>
              <a:rPr lang="en-US" dirty="0"/>
              <a:t>Sort the data</a:t>
            </a:r>
          </a:p>
          <a:p>
            <a:r>
              <a:rPr lang="en-US" dirty="0"/>
              <a:t>Runtime data generation is not possible</a:t>
            </a:r>
          </a:p>
          <a:p>
            <a:pPr lvl="1"/>
            <a:r>
              <a:rPr lang="en-US" dirty="0"/>
              <a:t>Uncertainty about the data size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B2693F7-4914-419C-A517-C78FB5E2D2EB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554453"/>
      </p:ext>
    </p:extLst>
  </p:cSld>
  <p:clrMapOvr>
    <a:masterClrMapping/>
  </p:clrMapOvr>
</p:sld>
</file>

<file path=ppt/theme/theme1.xml><?xml version="1.0" encoding="utf-8"?>
<a:theme xmlns:a="http://schemas.openxmlformats.org/drawingml/2006/main" name="Lecture 00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Lecture 00</Template>
  <TotalTime>14904</TotalTime>
  <Words>1926</Words>
  <Application>Microsoft Office PowerPoint</Application>
  <PresentationFormat>On-screen Show (4:3)</PresentationFormat>
  <Paragraphs>306</Paragraphs>
  <Slides>46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2" baseType="lpstr">
      <vt:lpstr>Arial</vt:lpstr>
      <vt:lpstr>Cambria Math</vt:lpstr>
      <vt:lpstr>Times New Roman</vt:lpstr>
      <vt:lpstr>Wingdings</vt:lpstr>
      <vt:lpstr>Lecture 00</vt:lpstr>
      <vt:lpstr>Visio</vt:lpstr>
      <vt:lpstr>Simulation Modeling and Performance Evaluation</vt:lpstr>
      <vt:lpstr>SSQS – Step 3: Specification Model (10/14)</vt:lpstr>
      <vt:lpstr>SSQS – Step 3: Specification Model (11/14)</vt:lpstr>
      <vt:lpstr>PowerPoint Presentation</vt:lpstr>
      <vt:lpstr>SSQS – Step 3: Specification Model (12/14)</vt:lpstr>
      <vt:lpstr>PowerPoint Presentation</vt:lpstr>
      <vt:lpstr>SSQS – Step 3: Specification Model (13/14)</vt:lpstr>
      <vt:lpstr>SSQS – Step 3: Specification Model (14/14)</vt:lpstr>
      <vt:lpstr>SSQS – Step 3: Specification Model (14/14)</vt:lpstr>
      <vt:lpstr>SSQS – Step 3: Specification Model (14/14)</vt:lpstr>
      <vt:lpstr>SSQS – Step 3: Specification Model (14/14)</vt:lpstr>
      <vt:lpstr>SSQS – Step 3: Specification Model (14/14)</vt:lpstr>
      <vt:lpstr>SSQS – Step 4: Computation Model</vt:lpstr>
      <vt:lpstr>SSQS – Step 4: Computation Model</vt:lpstr>
      <vt:lpstr>SSQS – Step 4: Computation Model</vt:lpstr>
      <vt:lpstr>SSQS – Step 4: Computation Model</vt:lpstr>
      <vt:lpstr>SSQS – Step 4: Computation Model</vt:lpstr>
      <vt:lpstr>SSQS – Step 4: Computation Model</vt:lpstr>
      <vt:lpstr>SSQS: Scheduling (Run function)</vt:lpstr>
      <vt:lpstr>SSQS – Step 4: Computation Model</vt:lpstr>
      <vt:lpstr>SSQS – Step 4: Computation Model</vt:lpstr>
      <vt:lpstr>SSQS – Step 4: Computation Model</vt:lpstr>
      <vt:lpstr>SSQS – Step 4: Computation Model</vt:lpstr>
      <vt:lpstr>SSQS – Step 4: Computation Model</vt:lpstr>
      <vt:lpstr>SSQS – Step 4: Computation Model</vt:lpstr>
      <vt:lpstr>SSQS – Step 4: Computation Model</vt:lpstr>
      <vt:lpstr>SSQS – Step 4: Computation Model</vt:lpstr>
      <vt:lpstr>PowerPoint Presentation</vt:lpstr>
      <vt:lpstr>PowerPoint Presentation</vt:lpstr>
      <vt:lpstr>PowerPoint Presentation</vt:lpstr>
      <vt:lpstr>PowerPoint Presentation</vt:lpstr>
      <vt:lpstr>SSQS – Step 4: Computation Model</vt:lpstr>
      <vt:lpstr>SSQS – Step 4: Computation Model</vt:lpstr>
      <vt:lpstr>SSQS – Step 4: Computation Model</vt:lpstr>
      <vt:lpstr>SSQS – Step 4: Computation Model</vt:lpstr>
      <vt:lpstr>SSQS – Step 4: Computation Model</vt:lpstr>
      <vt:lpstr>SSQS – Step 4: Computation Model</vt:lpstr>
      <vt:lpstr>SSQS – Step 4: Computation Model</vt:lpstr>
      <vt:lpstr>SSQS – Step 4: Computation Model</vt:lpstr>
      <vt:lpstr>SSQS – Step 4: Computation Model</vt:lpstr>
      <vt:lpstr>SSQS – Step 4: Computation Model</vt:lpstr>
      <vt:lpstr>SSQS – Step 4: Computation Model</vt:lpstr>
      <vt:lpstr>SSQS – Step 4: Computation Model</vt:lpstr>
      <vt:lpstr>SSQS – Step 4: Computation Model</vt:lpstr>
      <vt:lpstr>SSQS – Step 4: Computation Model</vt:lpstr>
      <vt:lpstr>SSQS – Step 4: Computation Model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Simulation Modeling and Performance Evaluation</dc:title>
  <dc:creator>ME</dc:creator>
  <cp:lastModifiedBy>mahbub alam</cp:lastModifiedBy>
  <cp:revision>310</cp:revision>
  <cp:lastPrinted>2014-06-16T14:05:56Z</cp:lastPrinted>
  <dcterms:created xsi:type="dcterms:W3CDTF">2013-05-29T06:46:51Z</dcterms:created>
  <dcterms:modified xsi:type="dcterms:W3CDTF">2021-05-30T07:47:27Z</dcterms:modified>
</cp:coreProperties>
</file>